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6" r:id="rId1"/>
  </p:sldMasterIdLst>
  <p:sldIdLst>
    <p:sldId id="256" r:id="rId2"/>
    <p:sldId id="276" r:id="rId3"/>
    <p:sldId id="258" r:id="rId4"/>
    <p:sldId id="269" r:id="rId5"/>
    <p:sldId id="270" r:id="rId6"/>
    <p:sldId id="282" r:id="rId7"/>
    <p:sldId id="257" r:id="rId8"/>
    <p:sldId id="277" r:id="rId9"/>
    <p:sldId id="267" r:id="rId10"/>
    <p:sldId id="278" r:id="rId11"/>
    <p:sldId id="259" r:id="rId12"/>
    <p:sldId id="279" r:id="rId13"/>
    <p:sldId id="260" r:id="rId14"/>
    <p:sldId id="272" r:id="rId15"/>
    <p:sldId id="261" r:id="rId16"/>
    <p:sldId id="273" r:id="rId17"/>
    <p:sldId id="274" r:id="rId18"/>
    <p:sldId id="262" r:id="rId19"/>
    <p:sldId id="263" r:id="rId20"/>
    <p:sldId id="271" r:id="rId21"/>
    <p:sldId id="275" r:id="rId22"/>
    <p:sldId id="280" r:id="rId23"/>
    <p:sldId id="281" r:id="rId24"/>
    <p:sldId id="264" r:id="rId25"/>
    <p:sldId id="265" r:id="rId26"/>
    <p:sldId id="266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7" autoAdjust="0"/>
    <p:restoredTop sz="94696" autoAdjust="0"/>
  </p:normalViewPr>
  <p:slideViewPr>
    <p:cSldViewPr>
      <p:cViewPr varScale="1">
        <p:scale>
          <a:sx n="83" d="100"/>
          <a:sy n="83" d="100"/>
        </p:scale>
        <p:origin x="114" y="29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6952B1-13C6-4E68-A369-921BDD0785D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8311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DDEAD-C8C5-4E23-8483-39EB46CEE46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68750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E2296-9553-4032-8F74-E9D753D7F404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1848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378406-1512-4B95-A13F-2F67BA015ABB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4069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E66A0-1362-4F0D-882E-C1E96517E8A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8839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919D2B-6388-4FD7-A067-E45888EBE402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1229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F6B93-C09D-4082-88C8-AB4056A07C1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261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8D5E6-DDB2-4CD9-8484-78E2AB20833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113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7B5963-B41E-41B0-8113-B6E6B08872A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547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B1995-9D2B-4D08-8C19-BE645E9B8E1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3802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B1995-9D2B-4D08-8C19-BE645E9B8E1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674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B1995-9D2B-4D08-8C19-BE645E9B8E11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439222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B1995-9D2B-4D08-8C19-BE645E9B8E1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89967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B1995-9D2B-4D08-8C19-BE645E9B8E1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089510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2B1995-9D2B-4D08-8C19-BE645E9B8E1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77595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6DA5C0-E064-4ED6-B156-AFAD897B274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562468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ED240-350F-4CA2-BADC-F09FEB5711D6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27509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D28BE-7E92-8E71-541F-F1C1248E2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124A87-BF4B-0FB4-4E1D-5CE836802571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4D8ABB-5508-5F06-3ABB-A509BBE07E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51590E-0F61-DC79-6BF1-A2706CE16B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5EDE5F-22E0-61B5-A874-DADC283C1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DD1312-F80C-0D2A-09E1-1B015F515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0156B3DB-5BC8-4662-B7B6-D37788FD28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18351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48AE5-3430-717B-E4C9-5EE7492B7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33389A2A-38FB-E3FC-08C7-5ACCA14F7193}"/>
              </a:ext>
            </a:extLst>
          </p:cNvPr>
          <p:cNvSpPr>
            <a:spLocks noGrp="1"/>
          </p:cNvSpPr>
          <p:nvPr>
            <p:ph type="tbl" idx="1"/>
          </p:nvPr>
        </p:nvSpPr>
        <p:spPr>
          <a:xfrm>
            <a:off x="914400" y="1981200"/>
            <a:ext cx="103632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D881F1-3DC5-6E8E-377A-6279AD6EA4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144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6040C3-A27B-51DE-992D-EA69F00DA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7AE833-F5EE-DD19-0D5B-194183FF3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fld id="{8B67F209-3A91-41C3-A27B-D7F1C6B7F4F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1003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2B1995-9D2B-4D08-8C19-BE645E9B8E11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86644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  <p:sldLayoutId id="2147483693" r:id="rId17"/>
    <p:sldLayoutId id="2147483694" r:id="rId18"/>
    <p:sldLayoutId id="2147483695" r:id="rId19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slide" Target="slide2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4D7B4E77-C9A0-5DCB-EF6B-5C3C344C6E0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219200" y="2286000"/>
            <a:ext cx="9982200" cy="1143000"/>
          </a:xfrm>
        </p:spPr>
        <p:txBody>
          <a:bodyPr anchor="ctr">
            <a:noAutofit/>
          </a:bodyPr>
          <a:lstStyle/>
          <a:p>
            <a:pPr algn="ctr"/>
            <a:r>
              <a:rPr lang="en-US" altLang="en-US" sz="4800" b="1" dirty="0">
                <a:solidFill>
                  <a:schemeClr val="tx1"/>
                </a:solidFill>
              </a:rPr>
              <a:t>The Desolation of Jerusalem</a:t>
            </a:r>
            <a:br>
              <a:rPr lang="en-US" altLang="en-US" sz="4800" b="1" dirty="0">
                <a:solidFill>
                  <a:schemeClr val="tx1"/>
                </a:solidFill>
              </a:rPr>
            </a:br>
            <a:r>
              <a:rPr lang="en-US" altLang="en-US" sz="4800" b="1" dirty="0">
                <a:solidFill>
                  <a:schemeClr val="tx1"/>
                </a:solidFill>
              </a:rPr>
              <a:t>and</a:t>
            </a:r>
            <a:br>
              <a:rPr lang="en-US" altLang="en-US" sz="4800" b="1" dirty="0">
                <a:solidFill>
                  <a:schemeClr val="tx1"/>
                </a:solidFill>
              </a:rPr>
            </a:br>
            <a:r>
              <a:rPr lang="en-US" altLang="en-US" sz="4800" b="1" dirty="0">
                <a:solidFill>
                  <a:schemeClr val="tx1"/>
                </a:solidFill>
              </a:rPr>
              <a:t>The Coming of the Son of Man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621EA2BA-3FD5-263E-807C-D78EB68D2B1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400300" y="3886200"/>
            <a:ext cx="7620000" cy="1752600"/>
          </a:xfrm>
        </p:spPr>
        <p:txBody>
          <a:bodyPr>
            <a:normAutofit/>
          </a:bodyPr>
          <a:lstStyle/>
          <a:p>
            <a:endParaRPr lang="en-US" altLang="en-US" sz="3200" dirty="0">
              <a:solidFill>
                <a:schemeClr val="bg1"/>
              </a:solidFill>
            </a:endParaRPr>
          </a:p>
          <a:p>
            <a:pPr algn="ctr"/>
            <a:r>
              <a:rPr lang="en-US" altLang="en-US" sz="3600" b="1" dirty="0">
                <a:solidFill>
                  <a:schemeClr val="tx1"/>
                </a:solidFill>
              </a:rPr>
              <a:t>Matthew 24; Mark 13; Luke 21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0D50E9F6-A9DB-4C93-E863-FB192E823C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solidFill>
                  <a:schemeClr val="tx1"/>
                </a:solidFill>
              </a:rPr>
              <a:t>Three Views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8E4670AB-5C90-BB73-1687-5FF6CE8C7EC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09600" indent="-609600">
              <a:buFontTx/>
              <a:buAutoNum type="arabicPeriod"/>
            </a:pPr>
            <a:r>
              <a:rPr lang="en-US" altLang="en-US" sz="3200" dirty="0"/>
              <a:t>All talking </a:t>
            </a:r>
            <a:r>
              <a:rPr lang="en-US" altLang="en-US" sz="3600" dirty="0"/>
              <a:t>about</a:t>
            </a:r>
            <a:r>
              <a:rPr lang="en-US" altLang="en-US" sz="3200" dirty="0"/>
              <a:t> the </a:t>
            </a:r>
            <a:r>
              <a:rPr lang="en-US" altLang="en-US" sz="3200" b="1" dirty="0">
                <a:solidFill>
                  <a:srgbClr val="FFC000"/>
                </a:solidFill>
              </a:rPr>
              <a:t>end of the world and the second coming</a:t>
            </a:r>
          </a:p>
          <a:p>
            <a:pPr marL="609600" indent="-609600">
              <a:buFontTx/>
              <a:buAutoNum type="arabicPeriod"/>
            </a:pPr>
            <a:r>
              <a:rPr lang="en-US" altLang="en-US" sz="3200" dirty="0"/>
              <a:t>All talking about the </a:t>
            </a:r>
            <a:r>
              <a:rPr lang="en-US" altLang="en-US" sz="3200" b="1" dirty="0">
                <a:solidFill>
                  <a:srgbClr val="FFC000"/>
                </a:solidFill>
              </a:rPr>
              <a:t>destruction of Jerusalem</a:t>
            </a:r>
            <a:endParaRPr lang="en-US" altLang="en-US" sz="3200" dirty="0">
              <a:solidFill>
                <a:srgbClr val="FFC000"/>
              </a:solidFill>
            </a:endParaRPr>
          </a:p>
          <a:p>
            <a:pPr marL="609600" indent="-609600">
              <a:buFontTx/>
              <a:buAutoNum type="arabicPeriod"/>
            </a:pPr>
            <a:r>
              <a:rPr lang="en-US" altLang="en-US" sz="3200" dirty="0"/>
              <a:t>Talking about </a:t>
            </a:r>
            <a:r>
              <a:rPr lang="en-US" altLang="en-US" sz="3200" b="1" u="sng" dirty="0">
                <a:solidFill>
                  <a:srgbClr val="FFC000"/>
                </a:solidFill>
              </a:rPr>
              <a:t>both</a:t>
            </a:r>
            <a:r>
              <a:rPr lang="en-US" altLang="en-US" sz="3200" dirty="0"/>
              <a:t> the destruction of Jerusalem and the second coming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5F4F1136-037F-7783-80E7-6B52442D34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/>
              <a:t>Apocalyptic Literature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2C99856C-8DAE-DB34-5E23-DDC1BBB5ECA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3600" dirty="0"/>
              <a:t>A </a:t>
            </a:r>
            <a:r>
              <a:rPr lang="en-US" altLang="en-US" sz="3600" b="1" i="1" dirty="0">
                <a:solidFill>
                  <a:srgbClr val="FFC000"/>
                </a:solidFill>
              </a:rPr>
              <a:t>prophecy</a:t>
            </a:r>
            <a:r>
              <a:rPr lang="en-US" altLang="en-US" sz="3600" dirty="0"/>
              <a:t> of an event which will </a:t>
            </a:r>
            <a:r>
              <a:rPr lang="en-US" altLang="en-US" sz="3600" b="1" i="1" dirty="0">
                <a:solidFill>
                  <a:srgbClr val="FFC000"/>
                </a:solidFill>
              </a:rPr>
              <a:t>soon take place</a:t>
            </a:r>
            <a:r>
              <a:rPr lang="en-US" altLang="en-US" sz="3600" dirty="0"/>
              <a:t>.</a:t>
            </a:r>
          </a:p>
          <a:p>
            <a:r>
              <a:rPr lang="en-US" altLang="en-US" sz="3600" dirty="0"/>
              <a:t>A </a:t>
            </a:r>
            <a:r>
              <a:rPr lang="en-US" altLang="en-US" sz="3600" b="1" i="1" dirty="0">
                <a:solidFill>
                  <a:srgbClr val="FFC000"/>
                </a:solidFill>
              </a:rPr>
              <a:t>prophecy</a:t>
            </a:r>
            <a:r>
              <a:rPr lang="en-US" altLang="en-US" sz="3600" dirty="0"/>
              <a:t> of an event in the </a:t>
            </a:r>
            <a:r>
              <a:rPr lang="en-US" altLang="en-US" sz="3600" b="1" i="1" dirty="0">
                <a:solidFill>
                  <a:srgbClr val="FFC000"/>
                </a:solidFill>
              </a:rPr>
              <a:t>distant future</a:t>
            </a:r>
            <a:r>
              <a:rPr lang="en-US" altLang="en-US" sz="3600" dirty="0"/>
              <a:t>.</a:t>
            </a:r>
          </a:p>
          <a:p>
            <a:r>
              <a:rPr lang="en-US" altLang="en-US" sz="3600" dirty="0"/>
              <a:t>An </a:t>
            </a:r>
            <a:r>
              <a:rPr lang="en-US" altLang="en-US" sz="3600" b="1" i="1" dirty="0">
                <a:solidFill>
                  <a:srgbClr val="FFC000"/>
                </a:solidFill>
              </a:rPr>
              <a:t>exhortation</a:t>
            </a:r>
            <a:r>
              <a:rPr lang="en-US" altLang="en-US" sz="3600" dirty="0"/>
              <a:t> to live faithfully for God.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DE87E317-F23D-58D2-1FCA-305104F6F2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/>
              <a:t>Near and Far Prophecies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06C936F8-0A2C-4520-00E1-9A9FB138DAC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46111" y="1752600"/>
            <a:ext cx="10631489" cy="4114800"/>
          </a:xfrm>
        </p:spPr>
        <p:txBody>
          <a:bodyPr>
            <a:normAutofit/>
          </a:bodyPr>
          <a:lstStyle/>
          <a:p>
            <a:pPr marL="609600" indent="-609600">
              <a:lnSpc>
                <a:spcPct val="80000"/>
              </a:lnSpc>
            </a:pPr>
            <a:r>
              <a:rPr lang="en-US" altLang="en-US" sz="3200" dirty="0"/>
              <a:t>Some Ezekiel — Restoration of Israel and Future Temple </a:t>
            </a:r>
          </a:p>
          <a:p>
            <a:pPr marL="609600" indent="-609600">
              <a:lnSpc>
                <a:spcPct val="80000"/>
              </a:lnSpc>
            </a:pPr>
            <a:r>
              <a:rPr lang="en-US" altLang="en-US" sz="3200" dirty="0"/>
              <a:t>Daniel — </a:t>
            </a:r>
            <a:r>
              <a:rPr lang="en-US" altLang="en-US" sz="3200" dirty="0">
                <a:solidFill>
                  <a:schemeClr val="accent2">
                    <a:lumMod val="60000"/>
                    <a:lumOff val="40000"/>
                  </a:schemeClr>
                </a:solidFill>
                <a:hlinkClick r:id="rId2" action="ppaction://hlinksldjump"/>
              </a:rPr>
              <a:t>Chiasmus</a:t>
            </a:r>
            <a:r>
              <a:rPr lang="en-US" altLang="en-US" sz="3200" dirty="0"/>
              <a:t> of Nebuchadnezzar and Future Kingdoms </a:t>
            </a:r>
          </a:p>
          <a:p>
            <a:pPr marL="609600" indent="-609600">
              <a:lnSpc>
                <a:spcPct val="80000"/>
              </a:lnSpc>
            </a:pPr>
            <a:r>
              <a:rPr lang="en-US" altLang="en-US" sz="3200" dirty="0"/>
              <a:t>Joel — Locust Plague and Outpouring of Spirit </a:t>
            </a:r>
          </a:p>
          <a:p>
            <a:pPr marL="609600" indent="-609600">
              <a:lnSpc>
                <a:spcPct val="80000"/>
              </a:lnSpc>
            </a:pPr>
            <a:r>
              <a:rPr lang="en-US" altLang="en-US" sz="3200" dirty="0"/>
              <a:t>Zechariah — Rebuilding Temple and Coming of Messiah </a:t>
            </a:r>
          </a:p>
          <a:p>
            <a:pPr marL="609600" indent="-609600">
              <a:lnSpc>
                <a:spcPct val="80000"/>
              </a:lnSpc>
            </a:pPr>
            <a:r>
              <a:rPr lang="en-US" altLang="en-US" sz="3200" dirty="0"/>
              <a:t>Revelation — Destruction of Rome and Second Coming</a:t>
            </a:r>
          </a:p>
          <a:p>
            <a:pPr marL="609600" indent="-609600">
              <a:lnSpc>
                <a:spcPct val="80000"/>
              </a:lnSpc>
            </a:pPr>
            <a:endParaRPr lang="en-US" alt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46DE9139-522A-9FB8-F378-E09F1BCA12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46111" y="452718"/>
            <a:ext cx="9869489" cy="1400530"/>
          </a:xfrm>
        </p:spPr>
        <p:txBody>
          <a:bodyPr/>
          <a:lstStyle/>
          <a:p>
            <a:r>
              <a:rPr lang="en-US" altLang="en-US" b="1" dirty="0"/>
              <a:t>Chiasmus of Daniel </a:t>
            </a:r>
            <a:r>
              <a:rPr lang="en-US" altLang="en-US" sz="3200" b="1" dirty="0"/>
              <a:t>(in Aramaic chapters) 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F6298737-65D2-1459-67CC-D53D6174575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76400" y="1600200"/>
            <a:ext cx="9067800" cy="4114800"/>
          </a:xfrm>
        </p:spPr>
        <p:txBody>
          <a:bodyPr>
            <a:normAutofit/>
          </a:bodyPr>
          <a:lstStyle/>
          <a:p>
            <a:pPr marL="609600" indent="-609600">
              <a:buNone/>
            </a:pPr>
            <a:r>
              <a:rPr lang="en-US" altLang="en-US" sz="3200" dirty="0"/>
              <a:t>A	Nebuchadnezzar’s Dream of Image (ch. 2)</a:t>
            </a:r>
          </a:p>
          <a:p>
            <a:pPr marL="990600" lvl="1" indent="-533400">
              <a:buNone/>
            </a:pPr>
            <a:r>
              <a:rPr lang="en-US" altLang="en-US" sz="3200" dirty="0"/>
              <a:t>B	The Three Young Friends of Daniel (ch. 3)</a:t>
            </a:r>
          </a:p>
          <a:p>
            <a:pPr marL="990600" lvl="1" indent="-533400">
              <a:buNone/>
            </a:pPr>
            <a:r>
              <a:rPr lang="en-US" altLang="en-US" sz="3200" dirty="0"/>
              <a:t>	C	 The Dream of the Giant Tree (ch. 4)</a:t>
            </a:r>
          </a:p>
          <a:p>
            <a:pPr marL="990600" lvl="1" indent="-533400">
              <a:buNone/>
            </a:pPr>
            <a:r>
              <a:rPr lang="en-US" altLang="en-US" sz="3200" dirty="0"/>
              <a:t>	C’ The Handwriting on the Wall (ch. 5)</a:t>
            </a:r>
          </a:p>
          <a:p>
            <a:pPr marL="990600" lvl="1" indent="-533400">
              <a:buNone/>
            </a:pPr>
            <a:r>
              <a:rPr lang="en-US" altLang="en-US" sz="3200" dirty="0"/>
              <a:t>B’	Daniel in the Lion’s Den (ch. 6)</a:t>
            </a:r>
          </a:p>
          <a:p>
            <a:pPr marL="609600" indent="-609600">
              <a:buNone/>
            </a:pPr>
            <a:r>
              <a:rPr lang="en-US" altLang="en-US" sz="3200" dirty="0"/>
              <a:t>A’	Daniel’s Vision of the Four Beasts (ch. 7)</a:t>
            </a:r>
          </a:p>
        </p:txBody>
      </p:sp>
      <p:sp>
        <p:nvSpPr>
          <p:cNvPr id="18436" name="AutoShape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F1649768-3BAF-C6A6-14EC-EDFBF219B3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5715000"/>
            <a:ext cx="838200" cy="609600"/>
          </a:xfrm>
          <a:prstGeom prst="actionButtonBackPrevious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>
    <p:zo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1AB2093F-5B4E-65FF-49C3-F094997D8B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53340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altLang="en-US" b="1" dirty="0"/>
              <a:t>The Setting</a:t>
            </a:r>
            <a:br>
              <a:rPr lang="en-US" altLang="en-US" sz="4000" b="1" dirty="0"/>
            </a:br>
            <a:r>
              <a:rPr lang="en-US" altLang="en-US" sz="3600" dirty="0"/>
              <a:t>Matt. 24:1-3; Mark 13:1-4; Luke 21:5-7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AF325D04-3653-E5B7-1F7F-06AFCC8C814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2000" y="2057400"/>
            <a:ext cx="10439400" cy="411480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en-US" sz="3200" dirty="0"/>
              <a:t>The disciples pointed out the stones and buildings of the temple: “What wonderful </a:t>
            </a:r>
            <a:r>
              <a:rPr lang="en-US" sz="3200" dirty="0"/>
              <a:t>stones and what wonderful buildings!</a:t>
            </a:r>
            <a:r>
              <a:rPr lang="en-US" altLang="en-US" sz="3200" dirty="0"/>
              <a:t>” (Mark 13:1)</a:t>
            </a:r>
          </a:p>
          <a:p>
            <a:pPr>
              <a:lnSpc>
                <a:spcPct val="90000"/>
              </a:lnSpc>
            </a:pPr>
            <a:r>
              <a:rPr lang="en-US" altLang="en-US" sz="3200" dirty="0"/>
              <a:t>Jesus said, “You see all </a:t>
            </a:r>
            <a:r>
              <a:rPr lang="en-US" altLang="en-US" sz="3200" b="1" i="1" dirty="0">
                <a:solidFill>
                  <a:srgbClr val="FFC000"/>
                </a:solidFill>
              </a:rPr>
              <a:t>these things</a:t>
            </a:r>
            <a:r>
              <a:rPr lang="en-US" altLang="en-US" sz="3200" dirty="0"/>
              <a:t>, do you not?  Truly, I say to you, there will not be left here one stone upon another, that will not be thrown down.”</a:t>
            </a:r>
          </a:p>
          <a:p>
            <a:pPr>
              <a:lnSpc>
                <a:spcPct val="90000"/>
              </a:lnSpc>
            </a:pPr>
            <a:r>
              <a:rPr lang="en-US" altLang="en-US" sz="3200" dirty="0"/>
              <a:t>Then they went to the Mount of Olives where the disciples asked him two questions.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C435DF23-9876-02D2-42FF-91911BB1BC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160338"/>
            <a:ext cx="7772400" cy="1143000"/>
          </a:xfrm>
        </p:spPr>
        <p:txBody>
          <a:bodyPr/>
          <a:lstStyle/>
          <a:p>
            <a:r>
              <a:rPr lang="en-US" altLang="en-US" b="1" dirty="0"/>
              <a:t>Two Questions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A6322867-9DE1-7D0B-F6D1-0DDEFBCD15C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838200" y="1125567"/>
            <a:ext cx="8001000" cy="1676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3200" dirty="0"/>
              <a:t>“When will </a:t>
            </a:r>
            <a:r>
              <a:rPr lang="en-US" altLang="en-US" sz="3200" b="1" i="1" dirty="0">
                <a:solidFill>
                  <a:srgbClr val="FFC000"/>
                </a:solidFill>
              </a:rPr>
              <a:t>these things</a:t>
            </a:r>
            <a:r>
              <a:rPr lang="en-US" altLang="en-US" sz="3200" dirty="0">
                <a:solidFill>
                  <a:srgbClr val="FFC000"/>
                </a:solidFill>
              </a:rPr>
              <a:t> </a:t>
            </a:r>
            <a:r>
              <a:rPr lang="en-US" altLang="en-US" sz="3200" dirty="0"/>
              <a:t>be?”  </a:t>
            </a:r>
          </a:p>
          <a:p>
            <a:pPr lvl="1">
              <a:lnSpc>
                <a:spcPct val="90000"/>
              </a:lnSpc>
            </a:pPr>
            <a:r>
              <a:rPr lang="en-US" altLang="en-US" sz="3200" dirty="0">
                <a:solidFill>
                  <a:schemeClr val="tx2"/>
                </a:solidFill>
              </a:rPr>
              <a:t>Destruction of the Temple</a:t>
            </a:r>
          </a:p>
          <a:p>
            <a:pPr>
              <a:lnSpc>
                <a:spcPct val="90000"/>
              </a:lnSpc>
            </a:pPr>
            <a:r>
              <a:rPr lang="en-US" altLang="en-US" sz="3200" dirty="0"/>
              <a:t>“What will be the </a:t>
            </a:r>
            <a:r>
              <a:rPr lang="en-US" altLang="en-US" sz="3200" b="1" i="1" dirty="0">
                <a:solidFill>
                  <a:srgbClr val="FFFF00"/>
                </a:solidFill>
              </a:rPr>
              <a:t>sign</a:t>
            </a:r>
            <a:r>
              <a:rPr lang="en-US" altLang="en-US" sz="3200" b="1" i="1" dirty="0"/>
              <a:t> …</a:t>
            </a:r>
          </a:p>
        </p:txBody>
      </p:sp>
      <p:sp>
        <p:nvSpPr>
          <p:cNvPr id="3124" name="Text Box 52">
            <a:extLst>
              <a:ext uri="{FF2B5EF4-FFF2-40B4-BE49-F238E27FC236}">
                <a16:creationId xmlns:a16="http://schemas.microsoft.com/office/drawing/2014/main" id="{E43BB27D-5CDD-6916-F892-A6DC9260BD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2971800"/>
            <a:ext cx="2743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3125" name="Text Box 53">
            <a:extLst>
              <a:ext uri="{FF2B5EF4-FFF2-40B4-BE49-F238E27FC236}">
                <a16:creationId xmlns:a16="http://schemas.microsoft.com/office/drawing/2014/main" id="{64AFC3DE-0885-A359-49D6-E269E04FF5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1349" y="2909887"/>
            <a:ext cx="2743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altLang="en-US" sz="2800" b="1" dirty="0">
                <a:solidFill>
                  <a:schemeClr val="accent2"/>
                </a:solidFill>
              </a:rPr>
              <a:t>Matthew</a:t>
            </a:r>
            <a:endParaRPr lang="en-US" altLang="en-US" sz="2800" dirty="0"/>
          </a:p>
        </p:txBody>
      </p:sp>
      <p:sp>
        <p:nvSpPr>
          <p:cNvPr id="3126" name="Text Box 54">
            <a:extLst>
              <a:ext uri="{FF2B5EF4-FFF2-40B4-BE49-F238E27FC236}">
                <a16:creationId xmlns:a16="http://schemas.microsoft.com/office/drawing/2014/main" id="{68677403-F886-3537-4070-EDC81D48F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1" y="2902744"/>
            <a:ext cx="2743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800" b="1" dirty="0">
                <a:solidFill>
                  <a:schemeClr val="accent2"/>
                </a:solidFill>
              </a:rPr>
              <a:t>Mark</a:t>
            </a:r>
          </a:p>
        </p:txBody>
      </p:sp>
      <p:sp>
        <p:nvSpPr>
          <p:cNvPr id="3127" name="Text Box 55">
            <a:extLst>
              <a:ext uri="{FF2B5EF4-FFF2-40B4-BE49-F238E27FC236}">
                <a16:creationId xmlns:a16="http://schemas.microsoft.com/office/drawing/2014/main" id="{83A22FFC-1F3B-8C31-1158-0B0068D6B3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6200" y="2895601"/>
            <a:ext cx="2743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en-US" sz="2800" b="1">
                <a:solidFill>
                  <a:schemeClr val="accent2"/>
                </a:solidFill>
              </a:rPr>
              <a:t>Luke</a:t>
            </a:r>
          </a:p>
        </p:txBody>
      </p:sp>
      <p:sp>
        <p:nvSpPr>
          <p:cNvPr id="3128" name="Text Box 56">
            <a:extLst>
              <a:ext uri="{FF2B5EF4-FFF2-40B4-BE49-F238E27FC236}">
                <a16:creationId xmlns:a16="http://schemas.microsoft.com/office/drawing/2014/main" id="{3B5367F1-2F05-841A-A143-A9C7F946B6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3352800"/>
            <a:ext cx="2819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3129" name="Text Box 57">
            <a:extLst>
              <a:ext uri="{FF2B5EF4-FFF2-40B4-BE49-F238E27FC236}">
                <a16:creationId xmlns:a16="http://schemas.microsoft.com/office/drawing/2014/main" id="{D0C278AF-83BD-407F-5A6C-ACC99EABF6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0650" y="3294915"/>
            <a:ext cx="28956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 dirty="0"/>
              <a:t>of your </a:t>
            </a:r>
            <a:r>
              <a:rPr lang="en-US" altLang="en-US" sz="3200" b="1" i="1" dirty="0">
                <a:solidFill>
                  <a:srgbClr val="FFC000"/>
                </a:solidFill>
              </a:rPr>
              <a:t>advent</a:t>
            </a:r>
            <a:r>
              <a:rPr lang="en-US" altLang="en-US" sz="3200" dirty="0"/>
              <a:t> [</a:t>
            </a:r>
            <a:r>
              <a:rPr lang="en-US" altLang="en-US" sz="3200" dirty="0" err="1"/>
              <a:t>parousia</a:t>
            </a:r>
            <a:r>
              <a:rPr lang="en-US" altLang="en-US" sz="3200" dirty="0"/>
              <a:t>] and of the </a:t>
            </a:r>
            <a:r>
              <a:rPr lang="en-US" altLang="en-US" sz="3200" b="1" i="1" dirty="0">
                <a:solidFill>
                  <a:srgbClr val="FFC000"/>
                </a:solidFill>
              </a:rPr>
              <a:t>full end</a:t>
            </a:r>
            <a:r>
              <a:rPr lang="en-US" altLang="en-US" sz="3200" dirty="0">
                <a:solidFill>
                  <a:srgbClr val="FFC000"/>
                </a:solidFill>
              </a:rPr>
              <a:t> </a:t>
            </a:r>
            <a:r>
              <a:rPr lang="en-US" altLang="en-US" sz="3200" dirty="0"/>
              <a:t>of the age?” – </a:t>
            </a:r>
            <a:endParaRPr lang="en-US" altLang="en-US" sz="3200" dirty="0">
              <a:solidFill>
                <a:schemeClr val="tx2"/>
              </a:solidFill>
            </a:endParaRPr>
          </a:p>
        </p:txBody>
      </p:sp>
      <p:sp>
        <p:nvSpPr>
          <p:cNvPr id="3130" name="Text Box 58">
            <a:extLst>
              <a:ext uri="{FF2B5EF4-FFF2-40B4-BE49-F238E27FC236}">
                <a16:creationId xmlns:a16="http://schemas.microsoft.com/office/drawing/2014/main" id="{FE372B97-B6BA-65BC-F57F-277ECB6702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3702" y="3342423"/>
            <a:ext cx="2731073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 dirty="0"/>
              <a:t>when </a:t>
            </a:r>
            <a:r>
              <a:rPr lang="en-US" altLang="en-US" sz="3200" b="1" i="1" dirty="0">
                <a:solidFill>
                  <a:srgbClr val="FFC000"/>
                </a:solidFill>
              </a:rPr>
              <a:t>these things</a:t>
            </a:r>
            <a:r>
              <a:rPr lang="en-US" altLang="en-US" sz="3200" dirty="0">
                <a:solidFill>
                  <a:srgbClr val="FFC000"/>
                </a:solidFill>
              </a:rPr>
              <a:t> </a:t>
            </a:r>
            <a:r>
              <a:rPr lang="en-US" altLang="en-US" sz="3200" dirty="0"/>
              <a:t>are all to be </a:t>
            </a:r>
            <a:r>
              <a:rPr lang="en-US" altLang="en-US" sz="3200" b="1" i="1" dirty="0">
                <a:solidFill>
                  <a:srgbClr val="FFC000"/>
                </a:solidFill>
              </a:rPr>
              <a:t>fully ended</a:t>
            </a:r>
            <a:r>
              <a:rPr lang="en-US" altLang="en-US" sz="3200" dirty="0"/>
              <a:t>?” – </a:t>
            </a:r>
            <a:endParaRPr lang="en-US" altLang="en-US" sz="3200" dirty="0">
              <a:solidFill>
                <a:schemeClr val="tx2"/>
              </a:solidFill>
            </a:endParaRPr>
          </a:p>
        </p:txBody>
      </p:sp>
      <p:sp>
        <p:nvSpPr>
          <p:cNvPr id="3131" name="Text Box 59">
            <a:extLst>
              <a:ext uri="{FF2B5EF4-FFF2-40B4-BE49-F238E27FC236}">
                <a16:creationId xmlns:a16="http://schemas.microsoft.com/office/drawing/2014/main" id="{F80E73F0-45BA-FEF7-AC90-7E9D9783E4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2400" y="3429001"/>
            <a:ext cx="2514600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en-US" sz="3200" dirty="0"/>
              <a:t>when </a:t>
            </a:r>
            <a:r>
              <a:rPr lang="en-US" altLang="en-US" sz="3200" b="1" i="1" dirty="0">
                <a:solidFill>
                  <a:srgbClr val="FFC000"/>
                </a:solidFill>
              </a:rPr>
              <a:t>these things</a:t>
            </a:r>
            <a:r>
              <a:rPr lang="en-US" altLang="en-US" sz="3200" dirty="0">
                <a:solidFill>
                  <a:srgbClr val="FFC000"/>
                </a:solidFill>
              </a:rPr>
              <a:t> </a:t>
            </a:r>
            <a:r>
              <a:rPr lang="en-US" altLang="en-US" sz="3200" dirty="0"/>
              <a:t>are about to </a:t>
            </a:r>
            <a:r>
              <a:rPr lang="en-US" altLang="en-US" sz="3200" b="1" i="1" dirty="0">
                <a:solidFill>
                  <a:srgbClr val="FFC000"/>
                </a:solidFill>
              </a:rPr>
              <a:t>happen</a:t>
            </a:r>
            <a:r>
              <a:rPr lang="en-US" altLang="en-US" sz="3200" dirty="0"/>
              <a:t>?” – </a:t>
            </a:r>
          </a:p>
        </p:txBody>
      </p:sp>
      <p:sp>
        <p:nvSpPr>
          <p:cNvPr id="3134" name="Line 62">
            <a:extLst>
              <a:ext uri="{FF2B5EF4-FFF2-40B4-BE49-F238E27FC236}">
                <a16:creationId xmlns:a16="http://schemas.microsoft.com/office/drawing/2014/main" id="{B49E953B-5E3B-2158-F565-7EC3048B674D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600" y="2971800"/>
            <a:ext cx="0" cy="3429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35" name="Line 63">
            <a:extLst>
              <a:ext uri="{FF2B5EF4-FFF2-40B4-BE49-F238E27FC236}">
                <a16:creationId xmlns:a16="http://schemas.microsoft.com/office/drawing/2014/main" id="{EE23117F-69AD-A4D4-1E3A-C0000232D1BE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0" y="2971800"/>
            <a:ext cx="0" cy="3429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36" name="Text Box 64">
            <a:extLst>
              <a:ext uri="{FF2B5EF4-FFF2-40B4-BE49-F238E27FC236}">
                <a16:creationId xmlns:a16="http://schemas.microsoft.com/office/drawing/2014/main" id="{08CF9537-8FE0-92D4-D563-A03A8621B1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0648" y="5334000"/>
            <a:ext cx="379095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 dirty="0">
                <a:solidFill>
                  <a:srgbClr val="FFFF00"/>
                </a:solidFill>
              </a:rPr>
              <a:t>Second Coming</a:t>
            </a:r>
          </a:p>
        </p:txBody>
      </p:sp>
      <p:sp>
        <p:nvSpPr>
          <p:cNvPr id="3137" name="Text Box 65">
            <a:extLst>
              <a:ext uri="{FF2B5EF4-FFF2-40B4-BE49-F238E27FC236}">
                <a16:creationId xmlns:a16="http://schemas.microsoft.com/office/drawing/2014/main" id="{4A855814-9EC1-DDD0-27C1-B0008B5A0D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5334000"/>
            <a:ext cx="25146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 dirty="0">
                <a:solidFill>
                  <a:srgbClr val="FFFF00"/>
                </a:solidFill>
              </a:rPr>
              <a:t>Both – S.C. &amp; D.O.T.</a:t>
            </a:r>
          </a:p>
        </p:txBody>
      </p:sp>
      <p:sp>
        <p:nvSpPr>
          <p:cNvPr id="3138" name="Text Box 66">
            <a:extLst>
              <a:ext uri="{FF2B5EF4-FFF2-40B4-BE49-F238E27FC236}">
                <a16:creationId xmlns:a16="http://schemas.microsoft.com/office/drawing/2014/main" id="{1C7883DF-B851-C1F3-1278-A27AD1013E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72400" y="5334000"/>
            <a:ext cx="2667000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3200" dirty="0">
                <a:solidFill>
                  <a:srgbClr val="FFFF00"/>
                </a:solidFill>
              </a:rPr>
              <a:t>Destruction of the Temple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uiExpand="1" build="p"/>
      <p:bldP spid="3125" grpId="0"/>
      <p:bldP spid="3126" grpId="0"/>
      <p:bldP spid="3127" grpId="0"/>
      <p:bldP spid="3129" grpId="1"/>
      <p:bldP spid="3130" grpId="0"/>
      <p:bldP spid="3131" grpId="0"/>
      <p:bldP spid="3136" grpId="0"/>
      <p:bldP spid="3137" grpId="0"/>
      <p:bldP spid="31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3422E131-BB00-F3B0-7535-7750FB01C0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Daniel 9:27b LXX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8828B93A-37A1-18F1-14FE-7240A3F6CC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3200" dirty="0"/>
              <a:t>“… and on the </a:t>
            </a:r>
            <a:r>
              <a:rPr lang="en-US" altLang="en-US" sz="3200" b="1" i="1" dirty="0">
                <a:solidFill>
                  <a:srgbClr val="FFC000"/>
                </a:solidFill>
              </a:rPr>
              <a:t>temple</a:t>
            </a:r>
            <a:r>
              <a:rPr lang="en-US" altLang="en-US" sz="3200" dirty="0"/>
              <a:t> [the] </a:t>
            </a:r>
            <a:r>
              <a:rPr lang="en-US" altLang="en-US" sz="3200" b="1" i="1" dirty="0">
                <a:solidFill>
                  <a:srgbClr val="FFC000"/>
                </a:solidFill>
              </a:rPr>
              <a:t>abomination of desolation</a:t>
            </a:r>
            <a:r>
              <a:rPr lang="en-US" altLang="en-US" sz="3200" dirty="0"/>
              <a:t> will be until [the] </a:t>
            </a:r>
            <a:r>
              <a:rPr lang="en-US" altLang="en-US" sz="3200" b="1" i="1" dirty="0">
                <a:solidFill>
                  <a:srgbClr val="FFC000"/>
                </a:solidFill>
              </a:rPr>
              <a:t>full end</a:t>
            </a:r>
            <a:r>
              <a:rPr lang="en-US" altLang="en-US" sz="3200" dirty="0"/>
              <a:t>; and [a] </a:t>
            </a:r>
            <a:r>
              <a:rPr lang="en-US" altLang="en-US" sz="3200" b="1" i="1" dirty="0">
                <a:solidFill>
                  <a:srgbClr val="FFC000"/>
                </a:solidFill>
              </a:rPr>
              <a:t>full end</a:t>
            </a:r>
            <a:r>
              <a:rPr lang="en-US" altLang="en-US" sz="3200" dirty="0">
                <a:solidFill>
                  <a:srgbClr val="FFC000"/>
                </a:solidFill>
              </a:rPr>
              <a:t> </a:t>
            </a:r>
            <a:r>
              <a:rPr lang="en-US" altLang="en-US" sz="3200" dirty="0"/>
              <a:t>will be given on the desolator.”</a:t>
            </a:r>
          </a:p>
          <a:p>
            <a:pPr marL="0" indent="0">
              <a:buNone/>
            </a:pPr>
            <a:endParaRPr lang="en-US" altLang="en-US" sz="3200" dirty="0"/>
          </a:p>
          <a:p>
            <a:r>
              <a:rPr lang="en-US" altLang="en-US" sz="3200" dirty="0"/>
              <a:t>Based on this scripture the disciples apparently thought that </a:t>
            </a:r>
            <a:r>
              <a:rPr lang="en-US" altLang="en-US" sz="3200" i="1" u="sng" dirty="0"/>
              <a:t>the temple would be destroyed at the end of the world</a:t>
            </a:r>
            <a:r>
              <a:rPr lang="en-US" altLang="en-US" sz="3200" dirty="0"/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1DFC7540-2A4A-6702-2BD9-530808373BD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/>
              <a:t>Synoptic Differences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0B362CA1-B6DE-ED16-F266-4637E86473E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3200" b="1" dirty="0">
                <a:solidFill>
                  <a:schemeClr val="tx2"/>
                </a:solidFill>
              </a:rPr>
              <a:t>Matthew</a:t>
            </a:r>
            <a:r>
              <a:rPr lang="en-US" altLang="en-US" sz="3200" dirty="0"/>
              <a:t> </a:t>
            </a:r>
            <a:r>
              <a:rPr lang="en-US" altLang="en-US" sz="3200" i="1" u="sng" dirty="0"/>
              <a:t>alternates</a:t>
            </a:r>
            <a:r>
              <a:rPr lang="en-US" altLang="en-US" sz="3200" dirty="0"/>
              <a:t> blocks of destruction of the temple and the second coming</a:t>
            </a:r>
          </a:p>
          <a:p>
            <a:endParaRPr lang="en-US" altLang="en-US" sz="3200" dirty="0"/>
          </a:p>
          <a:p>
            <a:r>
              <a:rPr lang="en-US" altLang="en-US" sz="3200" b="1" dirty="0">
                <a:solidFill>
                  <a:schemeClr val="tx2"/>
                </a:solidFill>
              </a:rPr>
              <a:t>Mark</a:t>
            </a:r>
            <a:r>
              <a:rPr lang="en-US" altLang="en-US" sz="3200" dirty="0"/>
              <a:t> </a:t>
            </a:r>
            <a:r>
              <a:rPr lang="en-US" altLang="en-US" sz="3200" i="1" u="sng" dirty="0"/>
              <a:t>interweaves</a:t>
            </a:r>
            <a:r>
              <a:rPr lang="en-US" altLang="en-US" sz="3200" dirty="0"/>
              <a:t> the two themes</a:t>
            </a:r>
          </a:p>
          <a:p>
            <a:pPr marL="0" indent="0">
              <a:buNone/>
            </a:pPr>
            <a:endParaRPr lang="en-US" altLang="en-US" sz="3200" dirty="0"/>
          </a:p>
          <a:p>
            <a:r>
              <a:rPr lang="en-US" altLang="en-US" sz="3200" b="1" dirty="0">
                <a:solidFill>
                  <a:schemeClr val="tx2"/>
                </a:solidFill>
              </a:rPr>
              <a:t>Luke</a:t>
            </a:r>
            <a:r>
              <a:rPr lang="en-US" altLang="en-US" sz="3200" dirty="0"/>
              <a:t> </a:t>
            </a:r>
            <a:r>
              <a:rPr lang="en-US" altLang="en-US" sz="3200" i="1" u="sng" dirty="0"/>
              <a:t>moves</a:t>
            </a:r>
            <a:r>
              <a:rPr lang="en-US" altLang="en-US" sz="3200" dirty="0"/>
              <a:t> most of the second coming material to Luke 17:22-37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51254FEB-6D76-6BA8-6597-AAF8F81F5D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/>
              <a:t>Matthew’s Blocks</a:t>
            </a:r>
          </a:p>
        </p:txBody>
      </p:sp>
      <p:graphicFrame>
        <p:nvGraphicFramePr>
          <p:cNvPr id="27686" name="Group 38">
            <a:extLst>
              <a:ext uri="{FF2B5EF4-FFF2-40B4-BE49-F238E27FC236}">
                <a16:creationId xmlns:a16="http://schemas.microsoft.com/office/drawing/2014/main" id="{BBF593A4-8128-F275-A1D1-B72F8E09CC15}"/>
              </a:ext>
            </a:extLst>
          </p:cNvPr>
          <p:cNvGraphicFramePr>
            <a:graphicFrameLocks noGrp="1"/>
          </p:cNvGraphicFramePr>
          <p:nvPr>
            <p:ph type="tbl" idx="1"/>
          </p:nvPr>
        </p:nvGraphicFramePr>
        <p:xfrm>
          <a:off x="2209800" y="1981200"/>
          <a:ext cx="7772400" cy="4114803"/>
        </p:xfrm>
        <a:graphic>
          <a:graphicData uri="http://schemas.openxmlformats.org/drawingml/2006/table">
            <a:tbl>
              <a:tblPr/>
              <a:tblGrid>
                <a:gridCol w="2286000">
                  <a:extLst>
                    <a:ext uri="{9D8B030D-6E8A-4147-A177-3AD203B41FA5}">
                      <a16:colId xmlns:a16="http://schemas.microsoft.com/office/drawing/2014/main" val="611507134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524821614"/>
                    </a:ext>
                  </a:extLst>
                </a:gridCol>
              </a:tblGrid>
              <a:tr h="5889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24:4-8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Not Second Coming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3473606"/>
                  </a:ext>
                </a:extLst>
              </a:tr>
              <a:tr h="5857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24:9-25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Destruction of the Temple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410774"/>
                  </a:ext>
                </a:extLst>
              </a:tr>
              <a:tr h="5889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24:26-28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Not Second Coming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9077339"/>
                  </a:ext>
                </a:extLst>
              </a:tr>
              <a:tr h="5873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24:29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After Destruction of the Temple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6172106"/>
                  </a:ext>
                </a:extLst>
              </a:tr>
              <a:tr h="5889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24:30-33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Second Coming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7704279"/>
                  </a:ext>
                </a:extLst>
              </a:tr>
              <a:tr h="5857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24:34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Destruction of the Temple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3168347"/>
                  </a:ext>
                </a:extLst>
              </a:tr>
              <a:tr h="5889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24:35-25:46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3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Second Coming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43399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44AF3577-BE24-CD55-46BD-CE5F75113E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533400"/>
            <a:ext cx="8839200" cy="1143000"/>
          </a:xfrm>
        </p:spPr>
        <p:txBody>
          <a:bodyPr>
            <a:normAutofit fontScale="90000"/>
          </a:bodyPr>
          <a:lstStyle/>
          <a:p>
            <a:r>
              <a:rPr lang="en-US" altLang="en-US" sz="4400" b="1" dirty="0"/>
              <a:t>Warnings About Misunderstanding</a:t>
            </a:r>
            <a:br>
              <a:rPr lang="en-US" altLang="en-US" dirty="0"/>
            </a:br>
            <a:r>
              <a:rPr lang="en-US" altLang="en-US" sz="3200" dirty="0"/>
              <a:t>Matthew 24:4-14; Mark 13:5-13; Luke 21:8-19</a:t>
            </a:r>
            <a:br>
              <a:rPr lang="en-US" altLang="en-US" b="1" dirty="0"/>
            </a:br>
            <a:endParaRPr lang="en-US" altLang="en-US" b="1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7A74E148-1762-4567-8754-1F1A22087BB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09800" y="1905000"/>
            <a:ext cx="7772400" cy="4572000"/>
          </a:xfrm>
        </p:spPr>
        <p:txBody>
          <a:bodyPr>
            <a:normAutofit/>
          </a:bodyPr>
          <a:lstStyle/>
          <a:p>
            <a:r>
              <a:rPr lang="en-US" altLang="en-US" sz="3600" b="1" dirty="0"/>
              <a:t>Against Being Led Astray</a:t>
            </a:r>
          </a:p>
          <a:p>
            <a:pPr lvl="1"/>
            <a:r>
              <a:rPr lang="en-US" altLang="en-US" sz="3200" dirty="0"/>
              <a:t>Wars, earthquakes, famines, plagues</a:t>
            </a:r>
          </a:p>
          <a:p>
            <a:pPr lvl="1"/>
            <a:r>
              <a:rPr lang="en-US" altLang="en-US" sz="3200" dirty="0"/>
              <a:t>“The </a:t>
            </a:r>
            <a:r>
              <a:rPr lang="en-US" altLang="en-US" sz="3200" i="1" dirty="0">
                <a:solidFill>
                  <a:srgbClr val="FFC000"/>
                </a:solidFill>
              </a:rPr>
              <a:t>end</a:t>
            </a:r>
            <a:r>
              <a:rPr lang="en-US" altLang="en-US" sz="3200" dirty="0"/>
              <a:t> is not yet”</a:t>
            </a:r>
          </a:p>
          <a:p>
            <a:pPr lvl="1"/>
            <a:r>
              <a:rPr lang="en-US" altLang="en-US" sz="3200" dirty="0"/>
              <a:t>“The beginning of birth pangs”</a:t>
            </a:r>
          </a:p>
          <a:p>
            <a:r>
              <a:rPr lang="en-US" altLang="en-US" sz="3600" b="1" dirty="0"/>
              <a:t>Against Falling Away</a:t>
            </a:r>
          </a:p>
          <a:p>
            <a:pPr lvl="1"/>
            <a:r>
              <a:rPr lang="en-US" altLang="en-US" sz="3200" dirty="0"/>
              <a:t>persecution</a:t>
            </a:r>
          </a:p>
          <a:p>
            <a:pPr lvl="1"/>
            <a:r>
              <a:rPr lang="en-US" altLang="en-US" sz="3200" dirty="0"/>
              <a:t>love grow cold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FC4C5076-C7E1-46D3-B396-612D736659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/>
              <a:t>Call for Endurance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818528E9-8042-771D-3F8F-4783D729868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04293" y="1600201"/>
            <a:ext cx="8946541" cy="3810000"/>
          </a:xfrm>
        </p:spPr>
        <p:txBody>
          <a:bodyPr>
            <a:normAutofit/>
          </a:bodyPr>
          <a:lstStyle/>
          <a:p>
            <a:r>
              <a:rPr lang="en-US" altLang="en-US" sz="3600" dirty="0"/>
              <a:t>Matt. 24:13 — “But he who endures to the </a:t>
            </a:r>
            <a:r>
              <a:rPr lang="en-US" altLang="en-US" sz="3600" b="1" i="1" dirty="0">
                <a:solidFill>
                  <a:srgbClr val="FFC000"/>
                </a:solidFill>
              </a:rPr>
              <a:t>end</a:t>
            </a:r>
            <a:r>
              <a:rPr lang="en-US" altLang="en-US" sz="3600" dirty="0"/>
              <a:t> will be saved.”</a:t>
            </a:r>
          </a:p>
          <a:p>
            <a:r>
              <a:rPr lang="en-US" altLang="en-US" sz="3600" dirty="0"/>
              <a:t>v. 14 – “And this </a:t>
            </a:r>
            <a:r>
              <a:rPr lang="en-US" altLang="en-US" sz="3600" b="1" dirty="0"/>
              <a:t>gospel of the kingdom will be preached</a:t>
            </a:r>
            <a:r>
              <a:rPr lang="en-US" altLang="en-US" sz="3600" dirty="0"/>
              <a:t> throughout the </a:t>
            </a:r>
            <a:r>
              <a:rPr lang="en-US" altLang="en-US" sz="3600" b="1" dirty="0"/>
              <a:t>whole world</a:t>
            </a:r>
            <a:r>
              <a:rPr lang="en-US" altLang="en-US" sz="3600" dirty="0"/>
              <a:t>, as a testimony to </a:t>
            </a:r>
            <a:r>
              <a:rPr lang="en-US" altLang="en-US" sz="3600" u="sng" dirty="0"/>
              <a:t>all nations</a:t>
            </a:r>
            <a:r>
              <a:rPr lang="en-US" altLang="en-US" sz="3600" dirty="0"/>
              <a:t>; and then the </a:t>
            </a:r>
            <a:r>
              <a:rPr lang="en-US" altLang="en-US" sz="3600" b="1" i="1" dirty="0">
                <a:solidFill>
                  <a:srgbClr val="FFC000"/>
                </a:solidFill>
              </a:rPr>
              <a:t>end</a:t>
            </a:r>
            <a:r>
              <a:rPr lang="en-US" altLang="en-US" sz="3600" dirty="0"/>
              <a:t> will come.”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41E4BD-299B-49F1-5121-635742628294}"/>
              </a:ext>
            </a:extLst>
          </p:cNvPr>
          <p:cNvSpPr txBox="1"/>
          <p:nvPr/>
        </p:nvSpPr>
        <p:spPr>
          <a:xfrm>
            <a:off x="1219200" y="5181600"/>
            <a:ext cx="89465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Compare the Great Commission in Matthew: “Make disciples of </a:t>
            </a:r>
            <a:r>
              <a:rPr lang="en-US" sz="3200" u="sng" dirty="0"/>
              <a:t>all nations”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457D8B3-D3FA-601B-1B1C-A7F08FAD7E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228600"/>
            <a:ext cx="7772400" cy="1143000"/>
          </a:xfrm>
        </p:spPr>
        <p:txBody>
          <a:bodyPr/>
          <a:lstStyle/>
          <a:p>
            <a:r>
              <a:rPr lang="en-US" altLang="en-US" b="1" dirty="0"/>
              <a:t>Abomination of Desolation</a:t>
            </a:r>
            <a:br>
              <a:rPr lang="en-US" altLang="en-US" sz="4000" dirty="0"/>
            </a:br>
            <a:r>
              <a:rPr lang="en-US" altLang="en-US" sz="3200" dirty="0"/>
              <a:t>Matt. 24:15-16; Mark 13:14; Luke 21:20</a:t>
            </a:r>
            <a:endParaRPr lang="en-US" altLang="en-US" sz="4000" b="1" dirty="0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BC0645DE-A967-FBB9-0F02-DDA4AF0336E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09800" y="1600200"/>
            <a:ext cx="7772400" cy="4953000"/>
          </a:xfrm>
        </p:spPr>
        <p:txBody>
          <a:bodyPr>
            <a:normAutofit/>
          </a:bodyPr>
          <a:lstStyle/>
          <a:p>
            <a:r>
              <a:rPr lang="en-US" altLang="en-US" sz="2800" dirty="0"/>
              <a:t>When </a:t>
            </a:r>
            <a:r>
              <a:rPr lang="en-US" altLang="en-US" sz="2800" b="1" i="1" dirty="0">
                <a:solidFill>
                  <a:srgbClr val="FFC000"/>
                </a:solidFill>
              </a:rPr>
              <a:t>you</a:t>
            </a:r>
            <a:r>
              <a:rPr lang="en-US" altLang="en-US" sz="2800" dirty="0"/>
              <a:t> see (in the lifetime of apostles)</a:t>
            </a:r>
          </a:p>
          <a:p>
            <a:r>
              <a:rPr lang="en-US" altLang="en-US" sz="2800" dirty="0"/>
              <a:t>The </a:t>
            </a:r>
            <a:r>
              <a:rPr lang="en-US" altLang="en-US" sz="2800" b="1" i="1" dirty="0">
                <a:solidFill>
                  <a:srgbClr val="FFC000"/>
                </a:solidFill>
              </a:rPr>
              <a:t>abomination of desolation</a:t>
            </a:r>
            <a:r>
              <a:rPr lang="en-US" altLang="en-US" sz="2800" dirty="0">
                <a:solidFill>
                  <a:srgbClr val="FFC000"/>
                </a:solidFill>
              </a:rPr>
              <a:t> </a:t>
            </a:r>
            <a:r>
              <a:rPr lang="en-US" altLang="en-US" sz="2800" dirty="0"/>
              <a:t>(the hated thing that destroys) (Luke: </a:t>
            </a:r>
            <a:r>
              <a:rPr lang="en-US" altLang="en-US" sz="2800" b="1" i="1" dirty="0">
                <a:solidFill>
                  <a:srgbClr val="FFC000"/>
                </a:solidFill>
              </a:rPr>
              <a:t>armies</a:t>
            </a:r>
            <a:r>
              <a:rPr lang="en-US" altLang="en-US" sz="2800" dirty="0"/>
              <a:t> [neu. pl.] surrounding Jerusalem)</a:t>
            </a:r>
          </a:p>
          <a:p>
            <a:r>
              <a:rPr lang="en-US" altLang="en-US" sz="2800" dirty="0"/>
              <a:t>Standing in a holy place (</a:t>
            </a:r>
            <a:r>
              <a:rPr lang="en-US" altLang="en-US" sz="2800" b="1" i="1" dirty="0">
                <a:solidFill>
                  <a:srgbClr val="FFC000"/>
                </a:solidFill>
              </a:rPr>
              <a:t>holy ground</a:t>
            </a:r>
            <a:r>
              <a:rPr lang="en-US" altLang="en-US" sz="2800" dirty="0">
                <a:solidFill>
                  <a:srgbClr val="FFC000"/>
                </a:solidFill>
              </a:rPr>
              <a:t>-</a:t>
            </a:r>
            <a:r>
              <a:rPr lang="en-US" altLang="en-US" sz="2800" dirty="0"/>
              <a:t>-NAB) (not “</a:t>
            </a:r>
            <a:r>
              <a:rPr lang="en-US" altLang="en-US" sz="2800" u="sng" dirty="0"/>
              <a:t>the</a:t>
            </a:r>
            <a:r>
              <a:rPr lang="en-US" altLang="en-US" sz="2800" dirty="0"/>
              <a:t> holy place” in the temple)</a:t>
            </a:r>
          </a:p>
          <a:p>
            <a:r>
              <a:rPr lang="en-US" altLang="en-US" sz="2800" dirty="0"/>
              <a:t>where </a:t>
            </a:r>
            <a:r>
              <a:rPr lang="en-US" altLang="en-US" sz="2800" b="1" i="1" dirty="0">
                <a:solidFill>
                  <a:srgbClr val="FFC000"/>
                </a:solidFill>
              </a:rPr>
              <a:t>they</a:t>
            </a:r>
            <a:r>
              <a:rPr lang="en-US" altLang="en-US" sz="2800" dirty="0"/>
              <a:t> [neu. pl.] must not (Mark; ASV he)</a:t>
            </a:r>
          </a:p>
          <a:p>
            <a:r>
              <a:rPr lang="en-US" altLang="en-US" sz="2800" dirty="0"/>
              <a:t>Spoken of by Daniel (9:27; 12:11)</a:t>
            </a:r>
          </a:p>
          <a:p>
            <a:r>
              <a:rPr lang="en-US" altLang="en-US" sz="2800" b="1" i="1" dirty="0">
                <a:solidFill>
                  <a:schemeClr val="tx2"/>
                </a:solidFill>
              </a:rPr>
              <a:t>Then FLEE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215D55AF-DB56-DA23-6957-47C250DC32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9601200" cy="1143000"/>
          </a:xfrm>
        </p:spPr>
        <p:txBody>
          <a:bodyPr>
            <a:noAutofit/>
          </a:bodyPr>
          <a:lstStyle/>
          <a:p>
            <a:r>
              <a:rPr lang="en-US" altLang="en-US" b="1" dirty="0"/>
              <a:t>The Armies Surrounding Jerusalem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84A1A9B8-2185-9DC3-8361-131589A3926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3200" dirty="0"/>
              <a:t>In AD 66 the Jews rebelled against Rome.</a:t>
            </a:r>
          </a:p>
          <a:p>
            <a:pPr>
              <a:lnSpc>
                <a:spcPct val="90000"/>
              </a:lnSpc>
            </a:pPr>
            <a:r>
              <a:rPr lang="en-US" altLang="en-US" sz="3200" dirty="0"/>
              <a:t>The Roman general Cestius Gallus surrounded Jerusalem with the 12</a:t>
            </a:r>
            <a:r>
              <a:rPr lang="en-US" altLang="en-US" sz="3200" baseline="30000" dirty="0"/>
              <a:t>th</a:t>
            </a:r>
            <a:r>
              <a:rPr lang="en-US" altLang="en-US" sz="3200" dirty="0"/>
              <a:t> Legion.</a:t>
            </a:r>
          </a:p>
          <a:p>
            <a:pPr>
              <a:lnSpc>
                <a:spcPct val="90000"/>
              </a:lnSpc>
            </a:pPr>
            <a:r>
              <a:rPr lang="en-US" altLang="en-US" sz="3200" dirty="0"/>
              <a:t>They pushed to the temple gates before retreating. </a:t>
            </a:r>
          </a:p>
          <a:p>
            <a:pPr>
              <a:lnSpc>
                <a:spcPct val="90000"/>
              </a:lnSpc>
            </a:pPr>
            <a:r>
              <a:rPr lang="en-US" altLang="en-US" sz="3200" dirty="0"/>
              <a:t>The Jews destroyed the retreating 12</a:t>
            </a:r>
            <a:r>
              <a:rPr lang="en-US" altLang="en-US" sz="3200" baseline="30000" dirty="0"/>
              <a:t>th</a:t>
            </a:r>
            <a:r>
              <a:rPr lang="en-US" altLang="en-US" sz="3200" dirty="0"/>
              <a:t> Legion.</a:t>
            </a:r>
          </a:p>
          <a:p>
            <a:pPr>
              <a:lnSpc>
                <a:spcPct val="90000"/>
              </a:lnSpc>
            </a:pPr>
            <a:r>
              <a:rPr lang="en-US" altLang="en-US" sz="3200" dirty="0"/>
              <a:t>The Christians fled to Pella.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B8A45D8B-4815-62B3-65B6-436EDA88FE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457200"/>
            <a:ext cx="8001000" cy="1143000"/>
          </a:xfrm>
        </p:spPr>
        <p:txBody>
          <a:bodyPr>
            <a:normAutofit fontScale="90000"/>
          </a:bodyPr>
          <a:lstStyle/>
          <a:p>
            <a:r>
              <a:rPr lang="en-US" altLang="en-US" sz="4700" b="1" dirty="0"/>
              <a:t>Great Tribulation</a:t>
            </a:r>
            <a:br>
              <a:rPr lang="en-US" altLang="en-US" sz="4000" dirty="0"/>
            </a:br>
            <a:r>
              <a:rPr lang="en-US" altLang="en-US" sz="3200" dirty="0"/>
              <a:t>Matt. 24:16-22; Mark 13:15-20; Luke 21:21-24</a:t>
            </a:r>
            <a:endParaRPr lang="en-US" altLang="en-US" sz="4000" b="1" dirty="0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7F123D9B-7CE3-C17C-C775-A30862BFE57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447800" y="1981200"/>
            <a:ext cx="9144000" cy="4648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3200" b="1" i="1" u="sng" dirty="0">
                <a:solidFill>
                  <a:schemeClr val="tx2"/>
                </a:solidFill>
              </a:rPr>
              <a:t>This will be the time</a:t>
            </a:r>
            <a:r>
              <a:rPr lang="en-US" altLang="en-US" sz="3200" u="sng" dirty="0"/>
              <a:t> </a:t>
            </a:r>
            <a:r>
              <a:rPr lang="en-US" altLang="en-US" sz="3200" dirty="0"/>
              <a:t>of the </a:t>
            </a:r>
            <a:r>
              <a:rPr lang="en-US" altLang="en-US" sz="3200" b="1" dirty="0"/>
              <a:t>Great Tribulation</a:t>
            </a:r>
            <a:r>
              <a:rPr lang="en-US" altLang="en-US" sz="3200" dirty="0"/>
              <a:t> — no other time like it</a:t>
            </a:r>
          </a:p>
          <a:p>
            <a:pPr lvl="1">
              <a:lnSpc>
                <a:spcPct val="90000"/>
              </a:lnSpc>
            </a:pPr>
            <a:r>
              <a:rPr lang="en-US" altLang="en-US" sz="3200" dirty="0"/>
              <a:t>Don’t try to save possessions</a:t>
            </a:r>
          </a:p>
          <a:p>
            <a:pPr lvl="1">
              <a:lnSpc>
                <a:spcPct val="90000"/>
              </a:lnSpc>
            </a:pPr>
            <a:r>
              <a:rPr lang="en-US" altLang="en-US" sz="3200" dirty="0"/>
              <a:t>Woe to the pregnant and nursing</a:t>
            </a:r>
          </a:p>
          <a:p>
            <a:pPr lvl="1">
              <a:lnSpc>
                <a:spcPct val="90000"/>
              </a:lnSpc>
            </a:pPr>
            <a:r>
              <a:rPr lang="en-US" altLang="en-US" sz="3200" dirty="0"/>
              <a:t>Pray not in winter or on sabbath</a:t>
            </a:r>
          </a:p>
          <a:p>
            <a:pPr lvl="1">
              <a:lnSpc>
                <a:spcPct val="90000"/>
              </a:lnSpc>
            </a:pPr>
            <a:r>
              <a:rPr lang="en-US" altLang="en-US" sz="3200" dirty="0"/>
              <a:t>Shortened for the sake of the elect</a:t>
            </a:r>
          </a:p>
          <a:p>
            <a:pPr lvl="1">
              <a:lnSpc>
                <a:spcPct val="90000"/>
              </a:lnSpc>
            </a:pPr>
            <a:r>
              <a:rPr lang="en-US" altLang="en-US" sz="3200" dirty="0"/>
              <a:t>Don’t believe “Here is the Christ”</a:t>
            </a:r>
          </a:p>
          <a:p>
            <a:pPr lvl="1">
              <a:lnSpc>
                <a:spcPct val="90000"/>
              </a:lnSpc>
            </a:pPr>
            <a:r>
              <a:rPr lang="en-US" altLang="en-US" sz="3200" dirty="0"/>
              <a:t>False Christ and false prophets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D378A8F9-2493-C34F-787B-BFC06E9411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36074" y="238991"/>
            <a:ext cx="8922326" cy="1056409"/>
          </a:xfrm>
        </p:spPr>
        <p:txBody>
          <a:bodyPr/>
          <a:lstStyle/>
          <a:p>
            <a:r>
              <a:rPr lang="en-US" altLang="en-US" b="1" dirty="0"/>
              <a:t>Tribulation in Jerusalem A.D. 70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73C3DC8B-753F-1926-447B-3481A0B5242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4000" y="1828800"/>
            <a:ext cx="8839200" cy="4648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3600" b="1" dirty="0"/>
              <a:t>Three Rival Messiahs</a:t>
            </a:r>
          </a:p>
          <a:p>
            <a:pPr lvl="1">
              <a:lnSpc>
                <a:spcPct val="90000"/>
              </a:lnSpc>
            </a:pPr>
            <a:r>
              <a:rPr lang="en-US" altLang="en-US" sz="3200" dirty="0"/>
              <a:t>In temple, city, and outside</a:t>
            </a:r>
          </a:p>
          <a:p>
            <a:pPr>
              <a:lnSpc>
                <a:spcPct val="90000"/>
              </a:lnSpc>
            </a:pPr>
            <a:r>
              <a:rPr lang="en-US" altLang="en-US" sz="3600" b="1" dirty="0"/>
              <a:t>Food destroyed </a:t>
            </a:r>
          </a:p>
          <a:p>
            <a:pPr lvl="1">
              <a:lnSpc>
                <a:spcPct val="90000"/>
              </a:lnSpc>
            </a:pPr>
            <a:r>
              <a:rPr lang="en-US" altLang="en-US" sz="3200" dirty="0"/>
              <a:t>Burnt each other’s grain</a:t>
            </a:r>
          </a:p>
          <a:p>
            <a:pPr>
              <a:lnSpc>
                <a:spcPct val="90000"/>
              </a:lnSpc>
            </a:pPr>
            <a:r>
              <a:rPr lang="en-US" altLang="en-US" sz="3600" b="1" dirty="0"/>
              <a:t>Robber bands abound</a:t>
            </a:r>
          </a:p>
          <a:p>
            <a:pPr lvl="1">
              <a:lnSpc>
                <a:spcPct val="90000"/>
              </a:lnSpc>
            </a:pPr>
            <a:r>
              <a:rPr lang="en-US" altLang="en-US" sz="3200" dirty="0"/>
              <a:t>Broke into people’s houses</a:t>
            </a:r>
          </a:p>
          <a:p>
            <a:pPr lvl="1">
              <a:lnSpc>
                <a:spcPct val="90000"/>
              </a:lnSpc>
            </a:pPr>
            <a:r>
              <a:rPr lang="en-US" altLang="en-US" sz="3200" dirty="0"/>
              <a:t>Beat them if they had food or if they didn’t</a:t>
            </a:r>
          </a:p>
        </p:txBody>
      </p:sp>
      <p:pic>
        <p:nvPicPr>
          <p:cNvPr id="21509" name="Picture 5">
            <a:extLst>
              <a:ext uri="{FF2B5EF4-FFF2-40B4-BE49-F238E27FC236}">
                <a16:creationId xmlns:a16="http://schemas.microsoft.com/office/drawing/2014/main" id="{4CC75D70-D4A5-177F-AD15-CDB1979150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5800" y="1568450"/>
            <a:ext cx="2714625" cy="372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5D26165D-3001-E856-DE72-2120D8E71D4B}"/>
              </a:ext>
            </a:extLst>
          </p:cNvPr>
          <p:cNvCxnSpPr/>
          <p:nvPr/>
        </p:nvCxnSpPr>
        <p:spPr>
          <a:xfrm flipH="1">
            <a:off x="10591800" y="3124199"/>
            <a:ext cx="914400" cy="533400"/>
          </a:xfrm>
          <a:prstGeom prst="straightConnector1">
            <a:avLst/>
          </a:prstGeom>
          <a:ln w="508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B85CF730-97B5-DE10-4F49-95D96482F7FC}"/>
              </a:ext>
            </a:extLst>
          </p:cNvPr>
          <p:cNvCxnSpPr/>
          <p:nvPr/>
        </p:nvCxnSpPr>
        <p:spPr>
          <a:xfrm flipH="1">
            <a:off x="10058400" y="2286000"/>
            <a:ext cx="1371600" cy="1752600"/>
          </a:xfrm>
          <a:prstGeom prst="straightConnector1">
            <a:avLst/>
          </a:prstGeom>
          <a:ln w="508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35883F5-59BF-3B96-FC20-8BDAB54932E2}"/>
              </a:ext>
            </a:extLst>
          </p:cNvPr>
          <p:cNvCxnSpPr/>
          <p:nvPr/>
        </p:nvCxnSpPr>
        <p:spPr>
          <a:xfrm flipH="1">
            <a:off x="8763000" y="1752600"/>
            <a:ext cx="2667000" cy="2286000"/>
          </a:xfrm>
          <a:prstGeom prst="straightConnector1">
            <a:avLst/>
          </a:prstGeom>
          <a:ln w="508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9F75F5B1-F953-C7E6-B874-FC56E4B034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04800"/>
            <a:ext cx="9525000" cy="914400"/>
          </a:xfrm>
        </p:spPr>
        <p:txBody>
          <a:bodyPr>
            <a:normAutofit fontScale="90000"/>
          </a:bodyPr>
          <a:lstStyle/>
          <a:p>
            <a:r>
              <a:rPr lang="en-US" altLang="en-US" sz="4700" b="1" dirty="0"/>
              <a:t>Tribulation in Jerusalem A.D. 70 </a:t>
            </a:r>
            <a:r>
              <a:rPr lang="en-US" altLang="en-US" sz="3200" dirty="0"/>
              <a:t>(cont.)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FFA50D6D-E65A-0511-BB42-DF3EB625052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41722" y="1143000"/>
            <a:ext cx="10287000" cy="4953000"/>
          </a:xfrm>
        </p:spPr>
        <p:txBody>
          <a:bodyPr>
            <a:noAutofit/>
          </a:bodyPr>
          <a:lstStyle/>
          <a:p>
            <a:r>
              <a:rPr lang="en-US" altLang="en-US" sz="3200" b="1" dirty="0"/>
              <a:t>Then Titus came with three legions &amp; auxiliaries</a:t>
            </a:r>
          </a:p>
          <a:p>
            <a:r>
              <a:rPr lang="en-US" altLang="en-US" sz="3200" b="1" dirty="0"/>
              <a:t>There was </a:t>
            </a:r>
            <a:r>
              <a:rPr lang="en-US" altLang="en-US" sz="3200" b="1" u="sng" dirty="0"/>
              <a:t>NO way to escape</a:t>
            </a:r>
          </a:p>
          <a:p>
            <a:pPr lvl="1"/>
            <a:r>
              <a:rPr lang="en-US" altLang="en-US" sz="3200" dirty="0"/>
              <a:t>Arrows shot at those escaping</a:t>
            </a:r>
          </a:p>
          <a:p>
            <a:pPr lvl="1"/>
            <a:r>
              <a:rPr lang="en-US" altLang="en-US" sz="3200" dirty="0"/>
              <a:t>Syrian forces met and disemboweled escapees looking for gold coins</a:t>
            </a:r>
          </a:p>
          <a:p>
            <a:r>
              <a:rPr lang="en-US" altLang="en-US" sz="3200" b="1" dirty="0"/>
              <a:t>Because of the famine a </a:t>
            </a:r>
            <a:r>
              <a:rPr lang="en-US" altLang="en-US" sz="3200" b="1" u="sng" dirty="0"/>
              <a:t>woman ate her own child</a:t>
            </a:r>
          </a:p>
          <a:p>
            <a:pPr lvl="1"/>
            <a:r>
              <a:rPr lang="en-US" altLang="en-US" sz="3200" dirty="0"/>
              <a:t>Mary daughter of Eleazar from Bethezob </a:t>
            </a:r>
          </a:p>
          <a:p>
            <a:pPr lvl="1"/>
            <a:r>
              <a:rPr lang="en-US" altLang="en-US" sz="3200" dirty="0"/>
              <a:t>Roasted and ate her infant son</a:t>
            </a:r>
          </a:p>
          <a:p>
            <a:r>
              <a:rPr lang="en-US" altLang="en-US" sz="3200" b="1" dirty="0"/>
              <a:t>A million Jews died; 90,000 captives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E75229E2-0EFB-C22B-4D33-1C86668EE3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/>
              <a:t>The Parousia</a:t>
            </a:r>
            <a:br>
              <a:rPr lang="en-US" altLang="en-US" sz="4000"/>
            </a:br>
            <a:r>
              <a:rPr lang="en-US" altLang="en-US" sz="3200"/>
              <a:t>Matt. 24:23-28; Mark 13:21-23</a:t>
            </a:r>
            <a:endParaRPr lang="en-US" altLang="en-US" sz="4000" b="1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A368FBB1-9FA5-FD19-700F-10290C87B0F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19200" y="1901739"/>
            <a:ext cx="8686800" cy="4876800"/>
          </a:xfrm>
        </p:spPr>
        <p:txBody>
          <a:bodyPr>
            <a:noAutofit/>
          </a:bodyPr>
          <a:lstStyle/>
          <a:p>
            <a:r>
              <a:rPr lang="en-US" altLang="en-US" sz="3200" dirty="0"/>
              <a:t>Presence; arrival; advent</a:t>
            </a:r>
          </a:p>
          <a:p>
            <a:r>
              <a:rPr lang="en-US" altLang="en-US" sz="3200" dirty="0"/>
              <a:t>Technical term for the second coming</a:t>
            </a:r>
          </a:p>
          <a:p>
            <a:pPr marL="0" indent="0">
              <a:buNone/>
            </a:pPr>
            <a:endParaRPr lang="en-US" altLang="en-US" sz="1200" dirty="0"/>
          </a:p>
          <a:p>
            <a:r>
              <a:rPr lang="en-US" altLang="en-US" sz="3200" dirty="0"/>
              <a:t>Christ not in the inner room</a:t>
            </a:r>
          </a:p>
          <a:p>
            <a:r>
              <a:rPr lang="en-US" altLang="en-US" sz="3200" dirty="0"/>
              <a:t>Christ not in the wilderness</a:t>
            </a:r>
          </a:p>
          <a:p>
            <a:pPr marL="0" indent="0">
              <a:buNone/>
            </a:pPr>
            <a:endParaRPr lang="en-US" altLang="en-US" sz="1200" dirty="0"/>
          </a:p>
          <a:p>
            <a:r>
              <a:rPr lang="en-US" altLang="en-US" sz="3200" dirty="0"/>
              <a:t>As obvious as lightning in the sky</a:t>
            </a:r>
          </a:p>
          <a:p>
            <a:r>
              <a:rPr lang="en-US" altLang="en-US" sz="3200" dirty="0"/>
              <a:t>As obvious as vultures circling a dead body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7FCDC10F-542E-8F17-20D1-486D68EA3B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4572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altLang="en-US" sz="4700" b="1" dirty="0"/>
              <a:t>The Coming of the Son of Man</a:t>
            </a:r>
            <a:br>
              <a:rPr lang="en-US" altLang="en-US" sz="4000" dirty="0"/>
            </a:br>
            <a:r>
              <a:rPr lang="en-US" altLang="en-US" sz="3200" dirty="0"/>
              <a:t>Matt. 24:29-31; Mark 13:24-27; Luke 21:25-28</a:t>
            </a:r>
            <a:endParaRPr lang="en-US" altLang="en-US" sz="4000" b="1" dirty="0"/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786540F1-BCB8-4184-B1B9-F05C9850383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03312" y="2052918"/>
            <a:ext cx="10250488" cy="4195481"/>
          </a:xfrm>
        </p:spPr>
        <p:txBody>
          <a:bodyPr>
            <a:noAutofit/>
          </a:bodyPr>
          <a:lstStyle/>
          <a:p>
            <a:r>
              <a:rPr lang="en-US" altLang="en-US" sz="3200" dirty="0"/>
              <a:t>Immediately </a:t>
            </a:r>
            <a:r>
              <a:rPr lang="en-US" altLang="en-US" sz="3200" b="1" i="1" u="sng" dirty="0">
                <a:solidFill>
                  <a:srgbClr val="FFC000"/>
                </a:solidFill>
              </a:rPr>
              <a:t>after</a:t>
            </a:r>
            <a:r>
              <a:rPr lang="en-US" altLang="en-US" sz="3200" dirty="0"/>
              <a:t> that </a:t>
            </a:r>
            <a:r>
              <a:rPr lang="en-US" altLang="en-US" sz="3200" b="1" i="1" dirty="0">
                <a:solidFill>
                  <a:srgbClr val="FFC000"/>
                </a:solidFill>
              </a:rPr>
              <a:t>tribulation </a:t>
            </a:r>
            <a:r>
              <a:rPr lang="en-US" altLang="en-US" sz="3200" dirty="0"/>
              <a:t>of those days</a:t>
            </a:r>
          </a:p>
          <a:p>
            <a:pPr lvl="1"/>
            <a:r>
              <a:rPr lang="en-US" altLang="en-US" sz="3200" dirty="0"/>
              <a:t>signs in the sun and moon and stars</a:t>
            </a:r>
          </a:p>
          <a:p>
            <a:pPr lvl="1"/>
            <a:r>
              <a:rPr lang="en-US" altLang="en-US" sz="3200" dirty="0"/>
              <a:t>symbolic for political upheaval </a:t>
            </a:r>
          </a:p>
          <a:p>
            <a:pPr lvl="1">
              <a:buFontTx/>
              <a:buNone/>
            </a:pPr>
            <a:r>
              <a:rPr lang="en-US" altLang="en-US" sz="3200" dirty="0"/>
              <a:t>	(</a:t>
            </a:r>
            <a:r>
              <a:rPr lang="en-US" altLang="en-US" sz="3200" dirty="0">
                <a:hlinkClick r:id="rId2" action="ppaction://hlinksldjump"/>
              </a:rPr>
              <a:t>Isaiah 13:1, 10, 17</a:t>
            </a:r>
            <a:r>
              <a:rPr lang="en-US" altLang="en-US" sz="3200" dirty="0"/>
              <a:t>; </a:t>
            </a:r>
            <a:r>
              <a:rPr lang="en-US" altLang="en-US" sz="3200" dirty="0">
                <a:hlinkClick r:id="rId3" action="ppaction://hlinksldjump"/>
              </a:rPr>
              <a:t>Ezekiel 32:2, 7, 11</a:t>
            </a:r>
            <a:r>
              <a:rPr lang="en-US" altLang="en-US" sz="3200" dirty="0"/>
              <a:t>)</a:t>
            </a:r>
          </a:p>
          <a:p>
            <a:r>
              <a:rPr lang="en-US" altLang="en-US" sz="3200" dirty="0"/>
              <a:t>Then </a:t>
            </a:r>
            <a:r>
              <a:rPr lang="en-US" altLang="en-US" sz="3200" b="1" i="1" dirty="0">
                <a:solidFill>
                  <a:srgbClr val="FFC000"/>
                </a:solidFill>
              </a:rPr>
              <a:t>they</a:t>
            </a:r>
            <a:r>
              <a:rPr lang="en-US" altLang="en-US" sz="3200" dirty="0"/>
              <a:t> will see (not apostles)</a:t>
            </a:r>
          </a:p>
          <a:p>
            <a:pPr lvl="1"/>
            <a:r>
              <a:rPr lang="en-US" altLang="en-US" sz="3200" dirty="0"/>
              <a:t>The </a:t>
            </a:r>
            <a:r>
              <a:rPr lang="en-US" altLang="en-US" sz="3200" b="1" i="1" dirty="0">
                <a:solidFill>
                  <a:srgbClr val="FFFF00"/>
                </a:solidFill>
              </a:rPr>
              <a:t>sign</a:t>
            </a:r>
            <a:r>
              <a:rPr lang="en-US" altLang="en-US" sz="3200" dirty="0"/>
              <a:t> = the Son of man in heaven (i.e., the sky)</a:t>
            </a:r>
          </a:p>
          <a:p>
            <a:pPr lvl="1"/>
            <a:r>
              <a:rPr lang="en-US" altLang="en-US" sz="3200" b="1" dirty="0">
                <a:solidFill>
                  <a:srgbClr val="FFFF00"/>
                </a:solidFill>
              </a:rPr>
              <a:t>Answer to the second question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9BAFF5C8-A42B-E207-273D-78138C115D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/>
              <a:t>Isaiah 13:1, 10, 17 (ESV)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7398CE17-4B16-655C-D58D-EEA7A896068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13129" y="1785811"/>
            <a:ext cx="9578671" cy="4195481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en-US" sz="3200" dirty="0"/>
              <a:t>v. 1 — The oracle concerning </a:t>
            </a:r>
            <a:r>
              <a:rPr lang="en-US" altLang="en-US" sz="3200" dirty="0">
                <a:solidFill>
                  <a:srgbClr val="FFC000"/>
                </a:solidFill>
              </a:rPr>
              <a:t>Babylon</a:t>
            </a:r>
            <a:r>
              <a:rPr lang="en-US" altLang="en-US" sz="3200" dirty="0"/>
              <a:t> which Isaiah the son of Amoz saw.</a:t>
            </a:r>
          </a:p>
          <a:p>
            <a:pPr>
              <a:lnSpc>
                <a:spcPct val="80000"/>
              </a:lnSpc>
            </a:pPr>
            <a:r>
              <a:rPr lang="en-US" altLang="en-US" sz="3200" dirty="0"/>
              <a:t>v. 10 — For the </a:t>
            </a:r>
            <a:r>
              <a:rPr lang="en-US" altLang="en-US" sz="3200" dirty="0">
                <a:solidFill>
                  <a:srgbClr val="FFC000"/>
                </a:solidFill>
              </a:rPr>
              <a:t>stars</a:t>
            </a:r>
            <a:r>
              <a:rPr lang="en-US" altLang="en-US" sz="3200" dirty="0"/>
              <a:t> of the heavens and their constellations will not give their light; the </a:t>
            </a:r>
            <a:r>
              <a:rPr lang="en-US" altLang="en-US" sz="3200" dirty="0">
                <a:solidFill>
                  <a:srgbClr val="FFC000"/>
                </a:solidFill>
              </a:rPr>
              <a:t>sun</a:t>
            </a:r>
            <a:r>
              <a:rPr lang="en-US" altLang="en-US" sz="3200" dirty="0"/>
              <a:t> will be dark at its rising, and the </a:t>
            </a:r>
            <a:r>
              <a:rPr lang="en-US" altLang="en-US" sz="3200" dirty="0">
                <a:solidFill>
                  <a:srgbClr val="FFC000"/>
                </a:solidFill>
              </a:rPr>
              <a:t>moon</a:t>
            </a:r>
            <a:r>
              <a:rPr lang="en-US" altLang="en-US" sz="3200" dirty="0"/>
              <a:t> will not shed its light. </a:t>
            </a:r>
          </a:p>
          <a:p>
            <a:pPr>
              <a:lnSpc>
                <a:spcPct val="80000"/>
              </a:lnSpc>
            </a:pPr>
            <a:r>
              <a:rPr lang="en-US" altLang="en-US" sz="3200" dirty="0"/>
              <a:t>v. 17 — Behold, I am stirring up the </a:t>
            </a:r>
            <a:r>
              <a:rPr lang="en-US" altLang="en-US" sz="3200" dirty="0">
                <a:solidFill>
                  <a:srgbClr val="FFC000"/>
                </a:solidFill>
              </a:rPr>
              <a:t>Medes</a:t>
            </a:r>
            <a:r>
              <a:rPr lang="en-US" altLang="en-US" sz="3200" dirty="0"/>
              <a:t> against them, who have no regard for silver and do not delight in gold. </a:t>
            </a:r>
          </a:p>
        </p:txBody>
      </p:sp>
      <p:sp>
        <p:nvSpPr>
          <p:cNvPr id="19460" name="AutoShape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A665DD47-6826-260F-2A2D-2CC1E20032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6400" y="5943600"/>
            <a:ext cx="685800" cy="457200"/>
          </a:xfrm>
          <a:prstGeom prst="actionButtonBackPrevious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D421DD12-9C99-1639-4860-2FF32A71FF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273627"/>
            <a:ext cx="7772400" cy="1143000"/>
          </a:xfrm>
        </p:spPr>
        <p:txBody>
          <a:bodyPr/>
          <a:lstStyle/>
          <a:p>
            <a:r>
              <a:rPr lang="en-US" altLang="en-US" b="1" dirty="0"/>
              <a:t>Ezekiel 32:2, 7, 11 (ESV)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9D3C7C9D-941E-1344-B8BA-10C78021A55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4000" y="1562100"/>
            <a:ext cx="8839200" cy="4876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3200" dirty="0"/>
              <a:t>V. 2a—"Son of man, raise a lamentation over </a:t>
            </a:r>
            <a:r>
              <a:rPr lang="en-US" altLang="en-US" sz="3200" dirty="0">
                <a:solidFill>
                  <a:srgbClr val="FFC000"/>
                </a:solidFill>
              </a:rPr>
              <a:t>Pharaoh king of Egypt</a:t>
            </a:r>
            <a:r>
              <a:rPr lang="en-US" altLang="en-US" sz="3200" dirty="0"/>
              <a:t>, and say to him: …</a:t>
            </a:r>
          </a:p>
          <a:p>
            <a:pPr>
              <a:lnSpc>
                <a:spcPct val="90000"/>
              </a:lnSpc>
            </a:pPr>
            <a:r>
              <a:rPr lang="en-US" altLang="en-US" sz="3200" dirty="0"/>
              <a:t>V. 7—When I blot you out, I will cover the heavens and make their </a:t>
            </a:r>
            <a:r>
              <a:rPr lang="en-US" altLang="en-US" sz="3200" dirty="0">
                <a:solidFill>
                  <a:srgbClr val="FFC000"/>
                </a:solidFill>
              </a:rPr>
              <a:t>stars</a:t>
            </a:r>
            <a:r>
              <a:rPr lang="en-US" altLang="en-US" sz="3200" dirty="0"/>
              <a:t> dark; I will cover the </a:t>
            </a:r>
            <a:r>
              <a:rPr lang="en-US" altLang="en-US" sz="3200" dirty="0">
                <a:solidFill>
                  <a:srgbClr val="FFC000"/>
                </a:solidFill>
              </a:rPr>
              <a:t>sun</a:t>
            </a:r>
            <a:r>
              <a:rPr lang="en-US" altLang="en-US" sz="3200" dirty="0"/>
              <a:t> with a cloud, and the </a:t>
            </a:r>
            <a:r>
              <a:rPr lang="en-US" altLang="en-US" sz="3200" dirty="0">
                <a:solidFill>
                  <a:srgbClr val="FFC000"/>
                </a:solidFill>
              </a:rPr>
              <a:t>moon</a:t>
            </a:r>
            <a:r>
              <a:rPr lang="en-US" altLang="en-US" sz="3200" dirty="0"/>
              <a:t> shall not give its light. </a:t>
            </a:r>
          </a:p>
          <a:p>
            <a:pPr>
              <a:lnSpc>
                <a:spcPct val="90000"/>
              </a:lnSpc>
            </a:pPr>
            <a:r>
              <a:rPr lang="en-US" altLang="en-US" sz="3200" dirty="0"/>
              <a:t>V. 11—For thus says the Lord GOD: The sword of the </a:t>
            </a:r>
            <a:r>
              <a:rPr lang="en-US" altLang="en-US" sz="3200" dirty="0">
                <a:solidFill>
                  <a:srgbClr val="FFC000"/>
                </a:solidFill>
              </a:rPr>
              <a:t>king of Babylon </a:t>
            </a:r>
            <a:r>
              <a:rPr lang="en-US" altLang="en-US" sz="3200" dirty="0"/>
              <a:t>shall come upon you. </a:t>
            </a:r>
          </a:p>
        </p:txBody>
      </p:sp>
      <p:sp>
        <p:nvSpPr>
          <p:cNvPr id="23556" name="AutoShape 4">
            <a:hlinkClick r:id="" action="ppaction://hlinkshowjump?jump=lastslideviewed" highlightClick="1"/>
            <a:extLst>
              <a:ext uri="{FF2B5EF4-FFF2-40B4-BE49-F238E27FC236}">
                <a16:creationId xmlns:a16="http://schemas.microsoft.com/office/drawing/2014/main" id="{4CA86EB7-A654-30C7-A13E-AC327949C7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6248400"/>
            <a:ext cx="533400" cy="381000"/>
          </a:xfrm>
          <a:prstGeom prst="actionButtonBackPrevious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BB882A10-37E8-884D-0773-64C22D3572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8534400" cy="1143000"/>
          </a:xfrm>
        </p:spPr>
        <p:txBody>
          <a:bodyPr>
            <a:noAutofit/>
          </a:bodyPr>
          <a:lstStyle/>
          <a:p>
            <a:r>
              <a:rPr lang="en-US" altLang="en-US" b="1" dirty="0"/>
              <a:t>The Coming of the Son of Man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1DF539B0-943D-3789-0828-43766237EA7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19200" y="1066800"/>
            <a:ext cx="9753600" cy="5029200"/>
          </a:xfrm>
        </p:spPr>
        <p:txBody>
          <a:bodyPr>
            <a:noAutofit/>
          </a:bodyPr>
          <a:lstStyle/>
          <a:p>
            <a:r>
              <a:rPr lang="en-US" altLang="en-US" sz="3200" dirty="0"/>
              <a:t>Coming on the </a:t>
            </a:r>
            <a:r>
              <a:rPr lang="en-US" altLang="en-US" sz="3200" b="1" i="1" dirty="0">
                <a:solidFill>
                  <a:srgbClr val="FFC000"/>
                </a:solidFill>
              </a:rPr>
              <a:t>clouds</a:t>
            </a:r>
            <a:r>
              <a:rPr lang="en-US" altLang="en-US" sz="3200" dirty="0"/>
              <a:t> of heaven </a:t>
            </a:r>
          </a:p>
          <a:p>
            <a:pPr lvl="1"/>
            <a:r>
              <a:rPr lang="en-US" altLang="en-US" sz="3200" dirty="0"/>
              <a:t>Clouds are a symbol of divinity</a:t>
            </a:r>
          </a:p>
          <a:p>
            <a:pPr lvl="1"/>
            <a:r>
              <a:rPr lang="en-US" altLang="en-US" sz="3200" dirty="0"/>
              <a:t>Ex. 16:10; 19:9; 34:5; Num. 11:25; 12:5; Is. 19:1; Ezek. 30:3; Dan. 7:10-13 </a:t>
            </a:r>
          </a:p>
          <a:p>
            <a:r>
              <a:rPr lang="en-US" altLang="en-US" sz="3200" dirty="0"/>
              <a:t>With </a:t>
            </a:r>
            <a:r>
              <a:rPr lang="en-US" altLang="en-US" sz="3200" b="1" i="1" dirty="0">
                <a:solidFill>
                  <a:srgbClr val="FFC000"/>
                </a:solidFill>
              </a:rPr>
              <a:t>power</a:t>
            </a:r>
            <a:r>
              <a:rPr lang="en-US" altLang="en-US" sz="3200" dirty="0">
                <a:solidFill>
                  <a:srgbClr val="FFC000"/>
                </a:solidFill>
              </a:rPr>
              <a:t> </a:t>
            </a:r>
            <a:r>
              <a:rPr lang="en-US" altLang="en-US" sz="3200" dirty="0"/>
              <a:t>and great </a:t>
            </a:r>
            <a:r>
              <a:rPr lang="en-US" altLang="en-US" sz="3200" b="1" i="1" dirty="0">
                <a:solidFill>
                  <a:srgbClr val="FFC000"/>
                </a:solidFill>
              </a:rPr>
              <a:t>glory</a:t>
            </a:r>
          </a:p>
          <a:p>
            <a:r>
              <a:rPr lang="en-US" altLang="en-US" sz="3200" dirty="0"/>
              <a:t>Send out His </a:t>
            </a:r>
            <a:r>
              <a:rPr lang="en-US" altLang="en-US" sz="3200" b="1" i="1" dirty="0">
                <a:solidFill>
                  <a:srgbClr val="FFC000"/>
                </a:solidFill>
              </a:rPr>
              <a:t>angels</a:t>
            </a:r>
          </a:p>
          <a:p>
            <a:r>
              <a:rPr lang="en-US" altLang="en-US" sz="3200" dirty="0"/>
              <a:t>With a loud </a:t>
            </a:r>
            <a:r>
              <a:rPr lang="en-US" altLang="en-US" sz="3200" b="1" i="1" dirty="0">
                <a:solidFill>
                  <a:srgbClr val="FFC000"/>
                </a:solidFill>
              </a:rPr>
              <a:t>trumpet</a:t>
            </a:r>
            <a:r>
              <a:rPr lang="en-US" altLang="en-US" sz="3200" dirty="0"/>
              <a:t> call </a:t>
            </a:r>
          </a:p>
          <a:p>
            <a:pPr lvl="1"/>
            <a:r>
              <a:rPr lang="en-US" altLang="en-US" sz="3200" dirty="0"/>
              <a:t>1 Thess. 4:16; 1 Cor. 15:52</a:t>
            </a:r>
          </a:p>
          <a:p>
            <a:r>
              <a:rPr lang="en-US" altLang="en-US" sz="3200" dirty="0"/>
              <a:t>They will </a:t>
            </a:r>
            <a:r>
              <a:rPr lang="en-US" altLang="en-US" sz="3200" b="1" i="1" dirty="0">
                <a:solidFill>
                  <a:srgbClr val="FFC000"/>
                </a:solidFill>
              </a:rPr>
              <a:t>gather</a:t>
            </a:r>
            <a:r>
              <a:rPr lang="en-US" altLang="en-US" sz="3200" dirty="0"/>
              <a:t> his elect (2 Thess. 2:1)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8E5512D-0C4C-5E3E-2DAB-C452C07DD8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68279" y="304800"/>
            <a:ext cx="9404723" cy="990600"/>
          </a:xfrm>
        </p:spPr>
        <p:txBody>
          <a:bodyPr/>
          <a:lstStyle/>
          <a:p>
            <a:r>
              <a:rPr lang="en-US" altLang="en-US" b="1" dirty="0"/>
              <a:t>Symbolic or Second Coming?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FC52AE80-0EFF-7DBA-B059-4B8F60C5592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116815" y="1524000"/>
            <a:ext cx="8946541" cy="4195481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altLang="en-US" sz="3500" dirty="0"/>
              <a:t>Not Symbolic for Jesus coming in destruction on Jerusalem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en-US" sz="1200" dirty="0"/>
          </a:p>
          <a:p>
            <a:pPr>
              <a:lnSpc>
                <a:spcPct val="90000"/>
              </a:lnSpc>
            </a:pPr>
            <a:r>
              <a:rPr lang="en-US" altLang="en-US" sz="3500" dirty="0"/>
              <a:t>The coming happens “</a:t>
            </a:r>
            <a:r>
              <a:rPr lang="en-US" altLang="en-US" sz="3500" b="1" i="1" dirty="0">
                <a:solidFill>
                  <a:srgbClr val="FFC000"/>
                </a:solidFill>
              </a:rPr>
              <a:t>after</a:t>
            </a:r>
            <a:r>
              <a:rPr lang="en-US" altLang="en-US" sz="3500" dirty="0"/>
              <a:t> the tribulation of those days”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en-US" sz="1300" dirty="0"/>
          </a:p>
          <a:p>
            <a:pPr>
              <a:lnSpc>
                <a:spcPct val="90000"/>
              </a:lnSpc>
            </a:pPr>
            <a:r>
              <a:rPr lang="en-US" altLang="en-US" sz="3500" dirty="0"/>
              <a:t>Same coming as Matthew 25:31 – “When the </a:t>
            </a:r>
            <a:r>
              <a:rPr lang="en-US" altLang="en-US" sz="3500" b="1" i="1" dirty="0">
                <a:solidFill>
                  <a:srgbClr val="FFC000"/>
                </a:solidFill>
              </a:rPr>
              <a:t>Son of man comes</a:t>
            </a:r>
            <a:r>
              <a:rPr lang="en-US" altLang="en-US" sz="3500" dirty="0">
                <a:solidFill>
                  <a:srgbClr val="FFC000"/>
                </a:solidFill>
              </a:rPr>
              <a:t> </a:t>
            </a:r>
            <a:r>
              <a:rPr lang="en-US" altLang="en-US" sz="3500" dirty="0"/>
              <a:t>in his </a:t>
            </a:r>
            <a:r>
              <a:rPr lang="en-US" altLang="en-US" sz="3500" b="1" i="1" dirty="0">
                <a:solidFill>
                  <a:srgbClr val="FFC000"/>
                </a:solidFill>
              </a:rPr>
              <a:t>glory</a:t>
            </a:r>
            <a:r>
              <a:rPr lang="en-US" altLang="en-US" sz="3500" dirty="0"/>
              <a:t>, and all the </a:t>
            </a:r>
            <a:r>
              <a:rPr lang="en-US" altLang="en-US" sz="3500" b="1" i="1" dirty="0">
                <a:solidFill>
                  <a:srgbClr val="FFC000"/>
                </a:solidFill>
              </a:rPr>
              <a:t>angels</a:t>
            </a:r>
            <a:r>
              <a:rPr lang="en-US" altLang="en-US" sz="3500" dirty="0"/>
              <a:t> with him, then he will sit on his glorious throne.”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7C0D4CB5-55BE-9ADB-5008-7BD75F01CB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381000"/>
            <a:ext cx="7772400" cy="1143000"/>
          </a:xfrm>
        </p:spPr>
        <p:txBody>
          <a:bodyPr/>
          <a:lstStyle/>
          <a:p>
            <a:r>
              <a:rPr lang="en-US" altLang="en-US" b="1" dirty="0"/>
              <a:t>Parable of the Fig Tree</a:t>
            </a:r>
            <a:br>
              <a:rPr lang="en-US" altLang="en-US" sz="4000" dirty="0"/>
            </a:br>
            <a:r>
              <a:rPr lang="en-US" altLang="en-US" sz="2800" dirty="0"/>
              <a:t>Matt. 24:32-33; Mark 13:28-29; Luke 21:29-31</a:t>
            </a:r>
            <a:endParaRPr lang="en-US" altLang="en-US" sz="4000" b="1" dirty="0"/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FC4FE77D-3056-F245-83DA-10B4AC05671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295400" y="1714501"/>
            <a:ext cx="10134600" cy="4114800"/>
          </a:xfrm>
        </p:spPr>
        <p:txBody>
          <a:bodyPr>
            <a:normAutofit/>
          </a:bodyPr>
          <a:lstStyle/>
          <a:p>
            <a:r>
              <a:rPr lang="en-US" altLang="en-US" sz="3200" dirty="0"/>
              <a:t>When you see fig leaves</a:t>
            </a:r>
          </a:p>
          <a:p>
            <a:pPr lvl="1"/>
            <a:r>
              <a:rPr lang="en-US" altLang="en-US" sz="3200" dirty="0"/>
              <a:t>Summer is near</a:t>
            </a:r>
          </a:p>
          <a:p>
            <a:r>
              <a:rPr lang="en-US" altLang="en-US" sz="3200" dirty="0"/>
              <a:t>When </a:t>
            </a:r>
            <a:r>
              <a:rPr lang="en-US" altLang="en-US" sz="3200" b="1" i="1" dirty="0">
                <a:solidFill>
                  <a:srgbClr val="FFC000"/>
                </a:solidFill>
              </a:rPr>
              <a:t>all these things</a:t>
            </a:r>
            <a:r>
              <a:rPr lang="en-US" altLang="en-US" sz="3200" dirty="0">
                <a:solidFill>
                  <a:srgbClr val="FFC000"/>
                </a:solidFill>
              </a:rPr>
              <a:t> </a:t>
            </a:r>
            <a:r>
              <a:rPr lang="en-US" altLang="en-US" sz="3200" dirty="0"/>
              <a:t>happen</a:t>
            </a:r>
          </a:p>
          <a:p>
            <a:pPr lvl="1"/>
            <a:r>
              <a:rPr lang="en-US" altLang="en-US" sz="3200" dirty="0"/>
              <a:t>He is near (Luke: the kingdom of God is near)</a:t>
            </a:r>
          </a:p>
          <a:p>
            <a:r>
              <a:rPr lang="en-US" altLang="en-US" sz="3200" dirty="0"/>
              <a:t>Note that </a:t>
            </a:r>
            <a:r>
              <a:rPr lang="en-US" altLang="en-US" sz="3200" b="1" i="1" dirty="0">
                <a:solidFill>
                  <a:srgbClr val="FFC000"/>
                </a:solidFill>
              </a:rPr>
              <a:t>all these things</a:t>
            </a:r>
            <a:r>
              <a:rPr lang="en-US" altLang="en-US" sz="3200" dirty="0">
                <a:solidFill>
                  <a:srgbClr val="FFC000"/>
                </a:solidFill>
              </a:rPr>
              <a:t> </a:t>
            </a:r>
            <a:r>
              <a:rPr lang="en-US" altLang="en-US" sz="3200" dirty="0"/>
              <a:t>do </a:t>
            </a:r>
            <a:r>
              <a:rPr lang="en-US" altLang="en-US" sz="3200" b="1" i="1" u="sng" dirty="0">
                <a:solidFill>
                  <a:schemeClr val="tx2"/>
                </a:solidFill>
              </a:rPr>
              <a:t>NOT</a:t>
            </a:r>
            <a:r>
              <a:rPr lang="en-US" altLang="en-US" sz="3200" dirty="0"/>
              <a:t> include the second coming; they precede and point to it</a:t>
            </a:r>
          </a:p>
        </p:txBody>
      </p:sp>
      <p:graphicFrame>
        <p:nvGraphicFramePr>
          <p:cNvPr id="10257" name="Group 17">
            <a:extLst>
              <a:ext uri="{FF2B5EF4-FFF2-40B4-BE49-F238E27FC236}">
                <a16:creationId xmlns:a16="http://schemas.microsoft.com/office/drawing/2014/main" id="{E2AED886-422F-64A3-B8AE-2B3715EC13D1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700695331"/>
              </p:ext>
            </p:extLst>
          </p:nvPr>
        </p:nvGraphicFramePr>
        <p:xfrm>
          <a:off x="3276600" y="5356860"/>
          <a:ext cx="5791200" cy="1036320"/>
        </p:xfrm>
        <a:graphic>
          <a:graphicData uri="http://schemas.openxmlformats.org/drawingml/2006/table">
            <a:tbl>
              <a:tblPr/>
              <a:tblGrid>
                <a:gridCol w="2895600">
                  <a:extLst>
                    <a:ext uri="{9D8B030D-6E8A-4147-A177-3AD203B41FA5}">
                      <a16:colId xmlns:a16="http://schemas.microsoft.com/office/drawing/2014/main" val="3423439858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792384781"/>
                    </a:ext>
                  </a:extLst>
                </a:gridCol>
              </a:tblGrid>
              <a:tr h="47244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Fig leaves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Summer is near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4534560"/>
                  </a:ext>
                </a:extLst>
              </a:tr>
              <a:tr h="495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All these things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</a:rPr>
                        <a:t>He is near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52831172"/>
                  </a:ext>
                </a:extLst>
              </a:tr>
            </a:tbl>
          </a:graphicData>
        </a:graphic>
      </p:graphicFrame>
      <p:sp>
        <p:nvSpPr>
          <p:cNvPr id="10259" name="Line 19">
            <a:extLst>
              <a:ext uri="{FF2B5EF4-FFF2-40B4-BE49-F238E27FC236}">
                <a16:creationId xmlns:a16="http://schemas.microsoft.com/office/drawing/2014/main" id="{BF474B6A-F295-806B-793B-A90B60BE8F53}"/>
              </a:ext>
            </a:extLst>
          </p:cNvPr>
          <p:cNvSpPr>
            <a:spLocks noChangeShapeType="1"/>
          </p:cNvSpPr>
          <p:nvPr/>
        </p:nvSpPr>
        <p:spPr bwMode="auto">
          <a:xfrm>
            <a:off x="5181600" y="5638800"/>
            <a:ext cx="1447800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60" name="Line 20">
            <a:extLst>
              <a:ext uri="{FF2B5EF4-FFF2-40B4-BE49-F238E27FC236}">
                <a16:creationId xmlns:a16="http://schemas.microsoft.com/office/drawing/2014/main" id="{1D7160BA-2F73-CE11-1E2C-B05AE9916394}"/>
              </a:ext>
            </a:extLst>
          </p:cNvPr>
          <p:cNvSpPr>
            <a:spLocks noChangeShapeType="1"/>
          </p:cNvSpPr>
          <p:nvPr/>
        </p:nvSpPr>
        <p:spPr bwMode="auto">
          <a:xfrm>
            <a:off x="5905500" y="6172200"/>
            <a:ext cx="1447800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36E50719-EE42-AA45-69F7-3342CBD5C1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8382000" cy="1143000"/>
          </a:xfrm>
        </p:spPr>
        <p:txBody>
          <a:bodyPr>
            <a:normAutofit fontScale="90000"/>
          </a:bodyPr>
          <a:lstStyle/>
          <a:p>
            <a:r>
              <a:rPr lang="en-US" altLang="en-US" sz="4700" b="1" dirty="0"/>
              <a:t>Statements about Time</a:t>
            </a:r>
            <a:br>
              <a:rPr lang="en-US" altLang="en-US" sz="4000" dirty="0"/>
            </a:br>
            <a:r>
              <a:rPr lang="en-US" altLang="en-US" sz="3200" dirty="0"/>
              <a:t>Matt. 24:34-36; Mark 13:30-32; Luke 21:32-35</a:t>
            </a:r>
            <a:endParaRPr lang="en-US" altLang="en-US" sz="4000" b="1" dirty="0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4A0C1CC3-9D4E-E69D-353B-BDB4F9E016C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371600" y="1676400"/>
            <a:ext cx="9525000" cy="4876800"/>
          </a:xfrm>
        </p:spPr>
        <p:txBody>
          <a:bodyPr>
            <a:noAutofit/>
          </a:bodyPr>
          <a:lstStyle/>
          <a:p>
            <a:r>
              <a:rPr lang="en-US" altLang="en-US" sz="3200" b="1" i="1" dirty="0">
                <a:solidFill>
                  <a:srgbClr val="FFC000"/>
                </a:solidFill>
              </a:rPr>
              <a:t>This generation</a:t>
            </a:r>
            <a:r>
              <a:rPr lang="en-US" altLang="en-US" sz="3200" dirty="0">
                <a:solidFill>
                  <a:srgbClr val="FFC000"/>
                </a:solidFill>
              </a:rPr>
              <a:t> </a:t>
            </a:r>
            <a:r>
              <a:rPr lang="en-US" altLang="en-US" sz="3200" dirty="0"/>
              <a:t>[the people then alive] will not pass away until </a:t>
            </a:r>
            <a:r>
              <a:rPr lang="en-US" altLang="en-US" sz="3200" b="1" i="1" dirty="0">
                <a:solidFill>
                  <a:srgbClr val="FFC000"/>
                </a:solidFill>
              </a:rPr>
              <a:t>all these things</a:t>
            </a:r>
            <a:r>
              <a:rPr lang="en-US" altLang="en-US" sz="3200" dirty="0">
                <a:solidFill>
                  <a:srgbClr val="FFC000"/>
                </a:solidFill>
              </a:rPr>
              <a:t> </a:t>
            </a:r>
            <a:r>
              <a:rPr lang="en-US" altLang="en-US" sz="3200" dirty="0"/>
              <a:t>happen</a:t>
            </a:r>
          </a:p>
          <a:p>
            <a:pPr lvl="1"/>
            <a:r>
              <a:rPr lang="en-US" altLang="en-US" sz="3200" dirty="0"/>
              <a:t>Not include the second coming</a:t>
            </a:r>
          </a:p>
          <a:p>
            <a:pPr lvl="1"/>
            <a:r>
              <a:rPr lang="en-US" altLang="en-US" sz="3200" b="1" dirty="0">
                <a:solidFill>
                  <a:srgbClr val="FFFF00"/>
                </a:solidFill>
              </a:rPr>
              <a:t>Answer to the First Question</a:t>
            </a:r>
          </a:p>
          <a:p>
            <a:r>
              <a:rPr lang="en-US" altLang="en-US" sz="3200" dirty="0"/>
              <a:t>Of </a:t>
            </a:r>
            <a:r>
              <a:rPr lang="en-US" altLang="en-US" sz="3200" b="1" i="1" dirty="0">
                <a:solidFill>
                  <a:srgbClr val="FFC000"/>
                </a:solidFill>
              </a:rPr>
              <a:t>that day and hour</a:t>
            </a:r>
            <a:r>
              <a:rPr lang="en-US" altLang="en-US" sz="3200" dirty="0">
                <a:solidFill>
                  <a:srgbClr val="FFC000"/>
                </a:solidFill>
              </a:rPr>
              <a:t> </a:t>
            </a:r>
            <a:r>
              <a:rPr lang="en-US" altLang="en-US" sz="3200" dirty="0"/>
              <a:t>[when heaven and earth pass away] no one knows, except the Father</a:t>
            </a:r>
          </a:p>
          <a:p>
            <a:pPr lvl="1"/>
            <a:r>
              <a:rPr lang="en-US" altLang="en-US" sz="3200" dirty="0"/>
              <a:t>It will come “upon </a:t>
            </a:r>
            <a:r>
              <a:rPr lang="en-US" altLang="en-US" sz="3200" u="sng" dirty="0"/>
              <a:t>all</a:t>
            </a:r>
            <a:r>
              <a:rPr lang="en-US" altLang="en-US" sz="3200" dirty="0"/>
              <a:t> who dwell upon the face of the </a:t>
            </a:r>
            <a:r>
              <a:rPr lang="en-US" altLang="en-US" sz="3200" u="sng" dirty="0"/>
              <a:t>whole earth</a:t>
            </a:r>
            <a:r>
              <a:rPr lang="en-US" altLang="en-US" sz="3200" dirty="0"/>
              <a:t>” (Luke 21:35).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FD942CA7-714A-2E14-3F89-C670A2F803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457200"/>
            <a:ext cx="8153400" cy="1143000"/>
          </a:xfrm>
        </p:spPr>
        <p:txBody>
          <a:bodyPr>
            <a:normAutofit fontScale="90000"/>
          </a:bodyPr>
          <a:lstStyle/>
          <a:p>
            <a:r>
              <a:rPr lang="en-US" altLang="en-US" sz="4700" b="1" dirty="0"/>
              <a:t>Exhortation</a:t>
            </a:r>
            <a:r>
              <a:rPr lang="en-US" altLang="en-US" b="1" dirty="0"/>
              <a:t> to Watch</a:t>
            </a:r>
            <a:br>
              <a:rPr lang="en-US" altLang="en-US" sz="4000" dirty="0"/>
            </a:br>
            <a:r>
              <a:rPr lang="en-US" altLang="en-US" sz="3200" dirty="0"/>
              <a:t>Matt. 24:37-25:46; Mark 13:33-37; Luke 21:36</a:t>
            </a:r>
            <a:endParaRPr lang="en-US" altLang="en-US" sz="4000" b="1" dirty="0"/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F6D4A628-39C6-D9DD-5C26-833745EE22F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09800" y="1981200"/>
            <a:ext cx="8534400" cy="4724400"/>
          </a:xfrm>
        </p:spPr>
        <p:txBody>
          <a:bodyPr>
            <a:noAutofit/>
          </a:bodyPr>
          <a:lstStyle/>
          <a:p>
            <a:r>
              <a:rPr lang="en-US" altLang="en-US" sz="3200" dirty="0"/>
              <a:t>Like days of Noah</a:t>
            </a:r>
          </a:p>
          <a:p>
            <a:r>
              <a:rPr lang="en-US" altLang="en-US" sz="3200" dirty="0"/>
              <a:t>People unaware (eating, drinking, marrying)</a:t>
            </a:r>
          </a:p>
          <a:p>
            <a:pPr marL="0" indent="0">
              <a:buNone/>
            </a:pPr>
            <a:endParaRPr lang="en-US" altLang="en-US" sz="1200" dirty="0"/>
          </a:p>
          <a:p>
            <a:r>
              <a:rPr lang="en-US" altLang="en-US" sz="3200" dirty="0"/>
              <a:t>So, we must be ready</a:t>
            </a:r>
          </a:p>
          <a:p>
            <a:r>
              <a:rPr lang="en-US" altLang="en-US" sz="3200" dirty="0"/>
              <a:t>He will come when we do not expect</a:t>
            </a:r>
          </a:p>
          <a:p>
            <a:pPr marL="0" indent="0">
              <a:buNone/>
            </a:pPr>
            <a:endParaRPr lang="en-US" altLang="en-US" sz="1200" dirty="0"/>
          </a:p>
          <a:p>
            <a:r>
              <a:rPr lang="en-US" altLang="en-US" sz="3200" dirty="0"/>
              <a:t>Mark concludes with Jesus saying, “What I say to you </a:t>
            </a:r>
            <a:r>
              <a:rPr lang="en-US" altLang="en-US" sz="3200" u="sng" dirty="0"/>
              <a:t>I say to all</a:t>
            </a:r>
            <a:r>
              <a:rPr lang="en-US" altLang="en-US" sz="3200" dirty="0"/>
              <a:t>: </a:t>
            </a:r>
            <a:r>
              <a:rPr lang="en-US" altLang="en-US" sz="3200" b="1" dirty="0">
                <a:solidFill>
                  <a:srgbClr val="FFC000"/>
                </a:solidFill>
              </a:rPr>
              <a:t>Watch</a:t>
            </a:r>
            <a:r>
              <a:rPr lang="en-US" altLang="en-US" sz="3200" dirty="0"/>
              <a:t>.” </a:t>
            </a:r>
          </a:p>
          <a:p>
            <a:endParaRPr lang="en-US" altLang="en-US" sz="32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Custom 5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F28E8D"/>
      </a:hlink>
      <a:folHlink>
        <a:srgbClr val="F28E8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1284</TotalTime>
  <Words>1591</Words>
  <Application>Microsoft Office PowerPoint</Application>
  <PresentationFormat>Widescreen</PresentationFormat>
  <Paragraphs>180</Paragraphs>
  <Slides>26</Slides>
  <Notes>0</Notes>
  <HiddenSlides>3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Times New Roman</vt:lpstr>
      <vt:lpstr>Wingdings 3</vt:lpstr>
      <vt:lpstr>Ion</vt:lpstr>
      <vt:lpstr>The Desolation of Jerusalem and The Coming of the Son of Man</vt:lpstr>
      <vt:lpstr>Three Views</vt:lpstr>
      <vt:lpstr>Apocalyptic Literature</vt:lpstr>
      <vt:lpstr>Near and Far Prophecies</vt:lpstr>
      <vt:lpstr>Chiasmus of Daniel (in Aramaic chapters) </vt:lpstr>
      <vt:lpstr>The Setting Matt. 24:1-3; Mark 13:1-4; Luke 21:5-7</vt:lpstr>
      <vt:lpstr>Two Questions</vt:lpstr>
      <vt:lpstr>Daniel 9:27b LXX</vt:lpstr>
      <vt:lpstr>Synoptic Differences</vt:lpstr>
      <vt:lpstr>Matthew’s Blocks</vt:lpstr>
      <vt:lpstr>Warnings About Misunderstanding Matthew 24:4-14; Mark 13:5-13; Luke 21:8-19 </vt:lpstr>
      <vt:lpstr>Call for Endurance</vt:lpstr>
      <vt:lpstr>Abomination of Desolation Matt. 24:15-16; Mark 13:14; Luke 21:20</vt:lpstr>
      <vt:lpstr>The Armies Surrounding Jerusalem</vt:lpstr>
      <vt:lpstr>Great Tribulation Matt. 24:16-22; Mark 13:15-20; Luke 21:21-24</vt:lpstr>
      <vt:lpstr>Tribulation in Jerusalem A.D. 70</vt:lpstr>
      <vt:lpstr>Tribulation in Jerusalem A.D. 70 (cont.)</vt:lpstr>
      <vt:lpstr>The Parousia Matt. 24:23-28; Mark 13:21-23</vt:lpstr>
      <vt:lpstr>The Coming of the Son of Man Matt. 24:29-31; Mark 13:24-27; Luke 21:25-28</vt:lpstr>
      <vt:lpstr>Isaiah 13:1, 10, 17 (ESV)</vt:lpstr>
      <vt:lpstr>Ezekiel 32:2, 7, 11 (ESV)</vt:lpstr>
      <vt:lpstr>The Coming of the Son of Man</vt:lpstr>
      <vt:lpstr>Symbolic or Second Coming?</vt:lpstr>
      <vt:lpstr>Parable of the Fig Tree Matt. 24:32-33; Mark 13:28-29; Luke 21:29-31</vt:lpstr>
      <vt:lpstr>Statements about Time Matt. 24:34-36; Mark 13:30-32; Luke 21:32-35</vt:lpstr>
      <vt:lpstr>Exhortation to Watch Matt. 24:37-25:46; Mark 13:33-37; Luke 21:36</vt:lpstr>
    </vt:vector>
  </TitlesOfParts>
  <Company>Comp-Ace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Desolation of Jerusalem and The Coming of the Son of Man</dc:title>
  <dc:creator>B</dc:creator>
  <cp:lastModifiedBy>Bruce Terry</cp:lastModifiedBy>
  <cp:revision>43</cp:revision>
  <dcterms:created xsi:type="dcterms:W3CDTF">2003-08-10T21:07:54Z</dcterms:created>
  <dcterms:modified xsi:type="dcterms:W3CDTF">2026-09-15T23:00:36Z</dcterms:modified>
</cp:coreProperties>
</file>